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5" r:id="rId2"/>
    <p:sldId id="276" r:id="rId3"/>
    <p:sldId id="277" r:id="rId4"/>
    <p:sldId id="307" r:id="rId5"/>
    <p:sldId id="278" r:id="rId6"/>
    <p:sldId id="311" r:id="rId7"/>
    <p:sldId id="309" r:id="rId8"/>
    <p:sldId id="318" r:id="rId9"/>
    <p:sldId id="312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3" r:id="rId24"/>
    <p:sldId id="33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Литау" initials="ИЛ" lastIdx="1" clrIdx="0">
    <p:extLst>
      <p:ext uri="{19B8F6BF-5375-455C-9EA6-DF929625EA0E}">
        <p15:presenceInfo xmlns:p15="http://schemas.microsoft.com/office/powerpoint/2012/main" userId="d54fc9a60ef005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CA2"/>
    <a:srgbClr val="EB236B"/>
    <a:srgbClr val="4BD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B82F-063D-46F1-ADFB-31A188AAB36E}" type="datetimeFigureOut">
              <a:rPr lang="ru-RU" smtClean="0"/>
              <a:t>01.04.2025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2EF-8733-4D93-BA02-AA497B997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40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3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Вариант 1 показывает наилучшие результаты по большинству метрик (</a:t>
            </a:r>
            <a:r>
              <a:rPr lang="ru-RU" dirty="0" err="1"/>
              <a:t>test</a:t>
            </a:r>
            <a:r>
              <a:rPr lang="ru-RU" dirty="0"/>
              <a:t> </a:t>
            </a:r>
            <a:r>
              <a:rPr lang="ru-RU" dirty="0" err="1"/>
              <a:t>loss</a:t>
            </a:r>
            <a:r>
              <a:rPr lang="ru-RU" dirty="0"/>
              <a:t>, </a:t>
            </a:r>
            <a:r>
              <a:rPr lang="ru-RU" dirty="0" err="1"/>
              <a:t>accuracy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, F1-score), несмотря на немного большее время обучения.</a:t>
            </a:r>
          </a:p>
          <a:p>
            <a:r>
              <a:rPr lang="ru-RU" dirty="0"/>
              <a:t>Вариант 2 близок к Варианту 1 по </a:t>
            </a:r>
            <a:r>
              <a:rPr lang="ru-RU" dirty="0" err="1"/>
              <a:t>precision</a:t>
            </a:r>
            <a:r>
              <a:rPr lang="ru-RU" dirty="0"/>
              <a:t> и </a:t>
            </a:r>
            <a:r>
              <a:rPr lang="ru-RU" dirty="0" err="1"/>
              <a:t>accuracy</a:t>
            </a:r>
            <a:r>
              <a:rPr lang="ru-RU" dirty="0"/>
              <a:t>, но уступает по </a:t>
            </a:r>
            <a:r>
              <a:rPr lang="ru-RU" dirty="0" err="1"/>
              <a:t>recall</a:t>
            </a:r>
            <a:r>
              <a:rPr lang="ru-RU" dirty="0"/>
              <a:t> и F1-score.</a:t>
            </a:r>
          </a:p>
          <a:p>
            <a:r>
              <a:rPr lang="ru-RU" dirty="0"/>
              <a:t>Вариант 3 уступает по всем метрикам, кроме времени обучения.</a:t>
            </a:r>
          </a:p>
          <a:p>
            <a:r>
              <a:rPr lang="ru-RU" dirty="0"/>
              <a:t>Если время обучения не является критичным, Вариант 1 — лучший выбор. Если важно минимизировать время обучения, можно рассмотреть Вариант 2, так как он близок по качеству к Варианту 1.</a:t>
            </a:r>
          </a:p>
        </p:txBody>
      </p:sp>
    </p:spTree>
    <p:extLst>
      <p:ext uri="{BB962C8B-B14F-4D97-AF65-F5344CB8AC3E}">
        <p14:creationId xmlns:p14="http://schemas.microsoft.com/office/powerpoint/2010/main" val="1126729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7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57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30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06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7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68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32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16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335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9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7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023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5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2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0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02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025364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2667000" y="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3237950" y="1478400"/>
            <a:ext cx="5716000" cy="19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15334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4191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12"/>
          <p:cNvSpPr/>
          <p:nvPr/>
        </p:nvSpPr>
        <p:spPr>
          <a:xfrm>
            <a:off x="9525000" y="31800"/>
            <a:ext cx="6858000" cy="6858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3237950" y="3623717"/>
            <a:ext cx="5716000" cy="16466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396360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9515117" y="482600"/>
            <a:ext cx="6375400" cy="637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9" name="Google Shape;239;p13"/>
          <p:cNvSpPr/>
          <p:nvPr/>
        </p:nvSpPr>
        <p:spPr>
          <a:xfrm>
            <a:off x="3135000" y="482600"/>
            <a:ext cx="6375400" cy="637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2515367" y="483600"/>
            <a:ext cx="3120000" cy="2977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7833" y="1478394"/>
            <a:ext cx="2909752" cy="18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2515367" y="3944417"/>
            <a:ext cx="3120000" cy="1988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Нижний текстовый блок используйте для написания имени, фамилии и должности.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834" y="4776000"/>
            <a:ext cx="2111977" cy="9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633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5636144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8483900" y="5939283"/>
            <a:ext cx="2364800" cy="488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7993304" y="5932050"/>
            <a:ext cx="494505" cy="494505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5131901" y="5933332"/>
            <a:ext cx="493726" cy="493726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06566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2632800" y="482600"/>
            <a:ext cx="12755517" cy="63754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866600" y="3952483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297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367864" y="4608815"/>
            <a:ext cx="499083" cy="499083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7412" y="3950393"/>
            <a:ext cx="499181" cy="499181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866500" y="4612800"/>
            <a:ext cx="2371400" cy="488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94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6897867" y="-4625"/>
            <a:ext cx="5294200" cy="5256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7" name="Google Shape;307;p16"/>
          <p:cNvSpPr/>
          <p:nvPr/>
        </p:nvSpPr>
        <p:spPr>
          <a:xfrm>
            <a:off x="5782300" y="4346200"/>
            <a:ext cx="2510400" cy="2510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6096000" y="5096400"/>
            <a:ext cx="1894400" cy="99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6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83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8906942" y="2654663"/>
            <a:ext cx="3769800" cy="3769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2" name="Google Shape;312;p17"/>
          <p:cNvSpPr/>
          <p:nvPr/>
        </p:nvSpPr>
        <p:spPr>
          <a:xfrm>
            <a:off x="5136057" y="2640417"/>
            <a:ext cx="3769800" cy="376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5136050" y="3624000"/>
            <a:ext cx="3807000" cy="18144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64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1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3" name="Google Shape;323;p18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8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9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19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19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5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4" name="Google Shape;344;p20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5" name="Google Shape;345;p20"/>
          <p:cNvSpPr/>
          <p:nvPr/>
        </p:nvSpPr>
        <p:spPr>
          <a:xfrm>
            <a:off x="609579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33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5" name="Google Shape;355;p21"/>
          <p:cNvSpPr/>
          <p:nvPr/>
        </p:nvSpPr>
        <p:spPr>
          <a:xfrm>
            <a:off x="3048000" y="3379308"/>
            <a:ext cx="3047800" cy="30478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6" name="Google Shape;356;p21"/>
          <p:cNvSpPr/>
          <p:nvPr/>
        </p:nvSpPr>
        <p:spPr>
          <a:xfrm>
            <a:off x="6095912" y="3379208"/>
            <a:ext cx="3048000" cy="304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7" name="Google Shape;357;p21"/>
          <p:cNvSpPr/>
          <p:nvPr/>
        </p:nvSpPr>
        <p:spPr>
          <a:xfrm>
            <a:off x="9143985" y="3379208"/>
            <a:ext cx="3048000" cy="3048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6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2808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7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67900" y="1478400"/>
            <a:ext cx="85752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11667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6096000" y="331200"/>
            <a:ext cx="5609000" cy="560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6" name="Google Shape;366;p22"/>
          <p:cNvSpPr/>
          <p:nvPr/>
        </p:nvSpPr>
        <p:spPr>
          <a:xfrm>
            <a:off x="6401840" y="840000"/>
            <a:ext cx="5577200" cy="5577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7" name="Google Shape;367;p22"/>
          <p:cNvSpPr txBox="1"/>
          <p:nvPr/>
        </p:nvSpPr>
        <p:spPr>
          <a:xfrm>
            <a:off x="7208100" y="3373817"/>
            <a:ext cx="3640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6669600" cy="3134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2515367" y="488967"/>
            <a:ext cx="3050400" cy="4618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3460800"/>
            <a:ext cx="2736617" cy="153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5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6117021" y="1989021"/>
            <a:ext cx="5680800" cy="34296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6" name="Google Shape;36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5400" cy="9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7037767" y="3459600"/>
            <a:ext cx="3811000" cy="7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367900" y="6264000"/>
            <a:ext cx="4764000" cy="163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304815" lvl="0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1pPr>
            <a:lvl2pPr marL="609630" lvl="1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2pPr>
            <a:lvl3pPr marL="914446" lvl="2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3pPr>
            <a:lvl4pPr marL="1219261" lvl="3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4pPr>
            <a:lvl5pPr marL="1524076" lvl="4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5pPr>
            <a:lvl6pPr marL="1828891" lvl="5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6pPr>
            <a:lvl7pPr marL="2133707" lvl="6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933">
                <a:solidFill>
                  <a:srgbClr val="999999"/>
                </a:solidFill>
              </a:defRPr>
            </a:lvl7pPr>
            <a:lvl8pPr marL="2438522" lvl="7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933">
                <a:solidFill>
                  <a:srgbClr val="999999"/>
                </a:solidFill>
              </a:defRPr>
            </a:lvl8pPr>
            <a:lvl9pPr marL="2743337" lvl="8" indent="-211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933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2515367" y="488967"/>
            <a:ext cx="3050400" cy="5607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изображение на слайд, затем </a:t>
            </a:r>
            <a:br>
              <a:rPr lang="ru" sz="1200"/>
            </a:br>
            <a:r>
              <a:rPr lang="ru" sz="1200"/>
              <a:t>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</a:t>
            </a:r>
            <a:br>
              <a:rPr lang="ru" sz="1200"/>
            </a:br>
            <a:r>
              <a:rPr lang="ru" sz="1200"/>
              <a:t>обрезку с помощью прямоугольника </a:t>
            </a:r>
            <a:br>
              <a:rPr lang="ru" sz="1200"/>
            </a:br>
            <a:r>
              <a:rPr lang="ru" sz="1200"/>
              <a:t>с закруглёнными углами.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Добавьте чёрную обводку в 8 пикселей. Поместите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/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</a:t>
            </a:r>
            <a:br>
              <a:rPr lang="ru" sz="1200"/>
            </a:br>
            <a:r>
              <a:rPr lang="ru" sz="1200"/>
              <a:t>и выровняйте иллюстрацию по заданным направляющим. Изображение должно </a:t>
            </a:r>
            <a:br>
              <a:rPr lang="ru" sz="1200"/>
            </a:br>
            <a:r>
              <a:rPr lang="ru" sz="1200"/>
              <a:t>перекрывать собой пунктирную линию.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84" y="1286126"/>
            <a:ext cx="2736617" cy="10680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367900" y="1478400"/>
            <a:ext cx="4764000" cy="47856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722569"/>
            <a:ext cx="2736616" cy="21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9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28397" y="1499421"/>
            <a:ext cx="4080000" cy="408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56" name="Google Shape;56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137821" y="1811734"/>
            <a:ext cx="457916" cy="319577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" name="Google Shape;67;p6"/>
          <p:cNvSpPr txBox="1"/>
          <p:nvPr/>
        </p:nvSpPr>
        <p:spPr>
          <a:xfrm>
            <a:off x="998177" y="3297600"/>
            <a:ext cx="35464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5137817" y="4444800"/>
            <a:ext cx="4758000" cy="1488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5137817" y="2301600"/>
            <a:ext cx="5716600" cy="198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0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8575200" cy="29712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64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360000" y="5438400"/>
            <a:ext cx="3819000" cy="98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050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388927" y="989711"/>
            <a:ext cx="3777600" cy="3777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" name="Google Shape;94;p8"/>
          <p:cNvSpPr txBox="1"/>
          <p:nvPr/>
        </p:nvSpPr>
        <p:spPr>
          <a:xfrm>
            <a:off x="490633" y="2717050"/>
            <a:ext cx="35658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5131900" y="2460883"/>
            <a:ext cx="5716800" cy="6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5135033" y="1473783"/>
            <a:ext cx="5713600" cy="991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135033" y="3297889"/>
            <a:ext cx="47552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1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5135040" y="3956882"/>
            <a:ext cx="322801" cy="322801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5131672" y="4445956"/>
            <a:ext cx="335720" cy="33572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5131803" y="4943681"/>
            <a:ext cx="329151" cy="329151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5131829" y="5438021"/>
            <a:ext cx="332263" cy="332263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5595350" y="4444023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5595350" y="3955073"/>
            <a:ext cx="3347800" cy="3270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5595350" y="4939331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5595350" y="5437798"/>
            <a:ext cx="3347800" cy="3366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3" y="3558800"/>
            <a:ext cx="2547618" cy="2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381021" y="342621"/>
            <a:ext cx="2846400" cy="284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5" name="Google Shape;125;p9"/>
          <p:cNvSpPr txBox="1"/>
          <p:nvPr/>
        </p:nvSpPr>
        <p:spPr>
          <a:xfrm>
            <a:off x="536033" y="1481300"/>
            <a:ext cx="254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132000" rIns="60950" bIns="60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4179400" y="1966100"/>
            <a:ext cx="6669200" cy="9954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4179100" y="653600"/>
            <a:ext cx="6669200" cy="13224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4179100" y="3624000"/>
            <a:ext cx="3804000" cy="18144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4642550" y="5603283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367900" y="3648000"/>
            <a:ext cx="1905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367800" y="5600700"/>
            <a:ext cx="19056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60950" bIns="60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4179402" y="5601787"/>
            <a:ext cx="331301" cy="333267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4179217" y="6096124"/>
            <a:ext cx="331677" cy="333645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7983026" y="5601642"/>
            <a:ext cx="332378" cy="333645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7983026" y="6096170"/>
            <a:ext cx="332378" cy="333645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4642550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8463942" y="6096342"/>
            <a:ext cx="2956400" cy="3332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8463950" y="5611317"/>
            <a:ext cx="2956400" cy="3214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7990300" y="3624000"/>
            <a:ext cx="3833800" cy="18144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2515367" y="488967"/>
            <a:ext cx="3050400" cy="5775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Поместите квадратное изображение на слайд, затем с помощью инструмента </a:t>
            </a:r>
            <a:r>
              <a:rPr lang="ru" sz="1200" b="1"/>
              <a:t>Обрезка</a:t>
            </a:r>
            <a:r>
              <a:rPr lang="ru" sz="1200"/>
              <a:t> выберете обрезку с помощью овала.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/>
            </a:b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Переместите изображение в 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 sz="1200">
                <a:solidFill>
                  <a:schemeClr val="dk1"/>
                </a:solidFill>
              </a:rPr>
              <a:t>область для фотографии</a:t>
            </a:r>
            <a:r>
              <a:rPr lang="ru" sz="70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 sz="1200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29379" y="1090585"/>
            <a:ext cx="2736623" cy="13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384" y="3624000"/>
            <a:ext cx="2280517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42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360800" y="23016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367150" y="14732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10"/>
          <p:cNvSpPr/>
          <p:nvPr/>
        </p:nvSpPr>
        <p:spPr>
          <a:xfrm>
            <a:off x="41784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" name="Google Shape;176;p10"/>
          <p:cNvSpPr/>
          <p:nvPr/>
        </p:nvSpPr>
        <p:spPr>
          <a:xfrm>
            <a:off x="7991083" y="1475500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" name="Google Shape;177;p10"/>
          <p:cNvSpPr/>
          <p:nvPr/>
        </p:nvSpPr>
        <p:spPr>
          <a:xfrm>
            <a:off x="367150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10"/>
          <p:cNvSpPr/>
          <p:nvPr/>
        </p:nvSpPr>
        <p:spPr>
          <a:xfrm>
            <a:off x="41784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9" name="Google Shape;179;p10"/>
          <p:cNvSpPr/>
          <p:nvPr/>
        </p:nvSpPr>
        <p:spPr>
          <a:xfrm>
            <a:off x="7991083" y="3775842"/>
            <a:ext cx="828000" cy="828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367900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4179100" y="2301600"/>
            <a:ext cx="30304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4179083" y="4608000"/>
            <a:ext cx="28584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7985333" y="2293700"/>
            <a:ext cx="2877200" cy="14856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7985333" y="4608000"/>
            <a:ext cx="2877200" cy="18192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304815" lvl="0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1600"/>
            </a:lvl1pPr>
            <a:lvl2pPr marL="609630" lvl="1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2pPr>
            <a:lvl3pPr marL="914446" lvl="2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3pPr>
            <a:lvl4pPr marL="1219261" lvl="3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5pPr>
            <a:lvl6pPr marL="1828891" lvl="5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6pPr>
            <a:lvl7pPr marL="2133707" lvl="6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600"/>
            </a:lvl8pPr>
            <a:lvl9pPr marL="2743337" lvl="8" indent="-25401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2515367" y="488967"/>
            <a:ext cx="2347400" cy="2808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30pt.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80952" y="1398052"/>
            <a:ext cx="1838105" cy="16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3679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1652975" y="6251650"/>
            <a:ext cx="344717" cy="353773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367900" y="326400"/>
            <a:ext cx="9528000" cy="98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364800" y="212935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8" name="Google Shape;218;p11"/>
          <p:cNvSpPr/>
          <p:nvPr/>
        </p:nvSpPr>
        <p:spPr>
          <a:xfrm>
            <a:off x="4179092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9" name="Google Shape;219;p11"/>
          <p:cNvSpPr/>
          <p:nvPr/>
        </p:nvSpPr>
        <p:spPr>
          <a:xfrm>
            <a:off x="7988817" y="2132800"/>
            <a:ext cx="1656000" cy="165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4179100" y="3947600"/>
            <a:ext cx="38112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7990300" y="3947600"/>
            <a:ext cx="3833800" cy="19852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304815" lvl="0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2000"/>
            </a:lvl1pPr>
            <a:lvl2pPr marL="609630" lvl="1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2pPr>
            <a:lvl3pPr marL="914446" lvl="2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3pPr>
            <a:lvl4pPr marL="1219261" lvl="3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4pPr>
            <a:lvl5pPr marL="1524076" lvl="4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5pPr>
            <a:lvl6pPr marL="1828891" lvl="5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6pPr>
            <a:lvl7pPr marL="2133707" lvl="6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2000"/>
            </a:lvl7pPr>
            <a:lvl8pPr marL="2438522" lvl="7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2000"/>
            </a:lvl8pPr>
            <a:lvl9pPr marL="2743337" lvl="8" indent="-27941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2515367" y="483600"/>
            <a:ext cx="2347400" cy="2968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84000" rIns="60950" bIns="60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Впишите в круг иконку или текстовое </a:t>
            </a:r>
            <a:br>
              <a:rPr lang="ru" sz="1200"/>
            </a:br>
            <a:r>
              <a:rPr lang="ru" sz="1200"/>
              <a:t>значение с размером шрифта 56pt.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Пример:</a:t>
            </a:r>
            <a:endParaRPr sz="1200"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2620261" y="1316400"/>
            <a:ext cx="1761283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2515367" y="-18333"/>
            <a:ext cx="344800" cy="3448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33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49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6051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9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c-arch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6568919" y="926000"/>
            <a:ext cx="5605800" cy="5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t="22391" b="10945"/>
          <a:stretch/>
        </p:blipFill>
        <p:spPr>
          <a:xfrm>
            <a:off x="6585400" y="926000"/>
            <a:ext cx="5606600" cy="560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367900" y="326400"/>
            <a:ext cx="7901114" cy="3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Дипломный проект  </a:t>
            </a:r>
            <a:endParaRPr sz="64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endParaRPr sz="2000" kern="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готовое решения для задач классификации </a:t>
            </a:r>
          </a:p>
          <a:p>
            <a:pPr defTabSz="609630">
              <a:lnSpc>
                <a:spcPct val="80000"/>
              </a:lnSpc>
              <a:buClr>
                <a:srgbClr val="000000"/>
              </a:buClr>
            </a:pP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-RU" sz="2000" kern="0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детекции</a:t>
            </a:r>
            <a:r>
              <a:rPr lang="ru-RU" sz="2000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пигментных поражений кожи </a:t>
            </a:r>
            <a:endParaRPr sz="6400" kern="0" dirty="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367900" y="5769600"/>
            <a:ext cx="38112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950" bIns="0" anchor="b" anchorCtr="0">
            <a:noAutofit/>
          </a:bodyPr>
          <a:lstStyle/>
          <a:p>
            <a:pPr defTabSz="609630">
              <a:buClr>
                <a:srgbClr val="000000"/>
              </a:buClr>
              <a:buSzPts val="1100"/>
            </a:pPr>
            <a:r>
              <a:rPr lang="ru-RU" sz="1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Литау Игорь Сергеевич </a:t>
            </a:r>
            <a:endParaRPr sz="1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buClr>
                <a:srgbClr val="000000"/>
              </a:buClr>
              <a:buSzPts val="1100"/>
            </a:pPr>
            <a:r>
              <a:rPr lang="ru-RU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Студен направления </a:t>
            </a:r>
            <a:r>
              <a:rPr lang="en-US"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DSU-52</a:t>
            </a:r>
            <a:endParaRPr sz="16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3EAE0CD-9E77-437C-8F89-FE965073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2303"/>
              </p:ext>
            </p:extLst>
          </p:nvPr>
        </p:nvGraphicFramePr>
        <p:xfrm>
          <a:off x="736389" y="1168910"/>
          <a:ext cx="10719219" cy="5228775"/>
        </p:xfrm>
        <a:graphic>
          <a:graphicData uri="http://schemas.openxmlformats.org/drawingml/2006/table">
            <a:tbl>
              <a:tblPr/>
              <a:tblGrid>
                <a:gridCol w="3199067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7520152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62355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батча</a:t>
                      </a:r>
                      <a:endParaRPr lang="ru-RU" sz="14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Resize(128, 128), </a:t>
                      </a:r>
                      <a:r>
                        <a:rPr lang="en-US" sz="1400" dirty="0" err="1">
                          <a:effectLst/>
                        </a:rPr>
                        <a:t>RandomHorizontalFlip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RandomVerticalFlip</a:t>
                      </a:r>
                      <a:r>
                        <a:rPr lang="en-US" sz="1400" dirty="0">
                          <a:effectLst/>
                        </a:rPr>
                        <a:t>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CrossEntropyLoss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82432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80%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</a:t>
                      </a:r>
                      <a:r>
                        <a:rPr lang="ru-RU" sz="1400" b="1" dirty="0" err="1">
                          <a:effectLst/>
                        </a:rPr>
                        <a:t>валидационного</a:t>
                      </a:r>
                      <a:r>
                        <a:rPr lang="ru-RU" sz="1400" b="1" dirty="0">
                          <a:effectLst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общего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Accuracy, Val Loss, Val Accuracy</a:t>
                      </a:r>
                      <a:r>
                        <a:rPr lang="ru-RU" sz="1400" dirty="0">
                          <a:effectLst/>
                        </a:rPr>
                        <a:t>,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матрица ошибок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Графики потерь (</a:t>
                      </a:r>
                      <a:r>
                        <a:rPr lang="ru-RU" sz="1400" dirty="0" err="1">
                          <a:effectLst/>
                        </a:rPr>
                        <a:t>Loss</a:t>
                      </a:r>
                      <a:r>
                        <a:rPr lang="ru-RU" sz="1400" dirty="0">
                          <a:effectLst/>
                        </a:rPr>
                        <a:t>) и точности (</a:t>
                      </a:r>
                      <a:r>
                        <a:rPr lang="ru-RU" sz="1400" dirty="0" err="1">
                          <a:effectLst/>
                        </a:rPr>
                        <a:t>Accuracy</a:t>
                      </a:r>
                      <a:r>
                        <a:rPr lang="ru-RU" sz="1400" dirty="0">
                          <a:effectLst/>
                        </a:rPr>
                        <a:t>) для </a:t>
                      </a:r>
                      <a:r>
                        <a:rPr lang="en-US" sz="1400" dirty="0">
                          <a:effectLst/>
                        </a:rPr>
                        <a:t>train </a:t>
                      </a:r>
                      <a:r>
                        <a:rPr lang="ru-RU" sz="1400" dirty="0">
                          <a:effectLst/>
                        </a:rPr>
                        <a:t>и </a:t>
                      </a:r>
                      <a:r>
                        <a:rPr lang="en-US" sz="1400" dirty="0" err="1">
                          <a:effectLst/>
                        </a:rPr>
                        <a:t>val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97F146-6B9E-48FF-875C-BB37F52F6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0337"/>
              </p:ext>
            </p:extLst>
          </p:nvPr>
        </p:nvGraphicFramePr>
        <p:xfrm>
          <a:off x="214167" y="1309508"/>
          <a:ext cx="9608035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3799645679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128009406"/>
                    </a:ext>
                  </a:extLst>
                </a:gridCol>
                <a:gridCol w="1064172">
                  <a:extLst>
                    <a:ext uri="{9D8B030D-6E8A-4147-A177-3AD203B41FA5}">
                      <a16:colId xmlns:a16="http://schemas.microsoft.com/office/drawing/2014/main" val="1612085604"/>
                    </a:ext>
                  </a:extLst>
                </a:gridCol>
                <a:gridCol w="1095703">
                  <a:extLst>
                    <a:ext uri="{9D8B030D-6E8A-4147-A177-3AD203B41FA5}">
                      <a16:colId xmlns:a16="http://schemas.microsoft.com/office/drawing/2014/main" val="4228970134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2854229955"/>
                    </a:ext>
                  </a:extLst>
                </a:gridCol>
                <a:gridCol w="1079938">
                  <a:extLst>
                    <a:ext uri="{9D8B030D-6E8A-4147-A177-3AD203B41FA5}">
                      <a16:colId xmlns:a16="http://schemas.microsoft.com/office/drawing/2014/main" val="2045979149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ResNet-101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VGG-13_bn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AE406BD0-D861-405A-8AF3-E71016CFC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9934"/>
              </p:ext>
            </p:extLst>
          </p:nvPr>
        </p:nvGraphicFramePr>
        <p:xfrm>
          <a:off x="214167" y="4375012"/>
          <a:ext cx="5240702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1481423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  <a:gridCol w="1347952">
                  <a:extLst>
                    <a:ext uri="{9D8B030D-6E8A-4147-A177-3AD203B41FA5}">
                      <a16:colId xmlns:a16="http://schemas.microsoft.com/office/drawing/2014/main" val="2238362638"/>
                    </a:ext>
                  </a:extLst>
                </a:gridCol>
                <a:gridCol w="1332186">
                  <a:extLst>
                    <a:ext uri="{9D8B030D-6E8A-4147-A177-3AD203B41FA5}">
                      <a16:colId xmlns:a16="http://schemas.microsoft.com/office/drawing/2014/main" val="209776107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en-US" sz="16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0.203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0.288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0.924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>
                          <a:effectLst/>
                        </a:rPr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0.89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29.55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28.9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ru-RU" sz="1600" dirty="0">
                          <a:effectLst/>
                        </a:rPr>
                        <a:t>28.83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214167" y="906770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метрик по классам: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DEBA4E-D848-4609-8A39-2CF6CDFEDF46}"/>
              </a:ext>
            </a:extLst>
          </p:cNvPr>
          <p:cNvSpPr/>
          <p:nvPr/>
        </p:nvSpPr>
        <p:spPr>
          <a:xfrm>
            <a:off x="214167" y="4005680"/>
            <a:ext cx="2838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Inter"/>
              </a:rPr>
              <a:t>Сравнение общих метрик:</a:t>
            </a:r>
            <a:endParaRPr lang="ru-RU" b="1" i="0" dirty="0">
              <a:effectLst/>
              <a:latin typeface="Inter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5F606B-093E-42D5-A1BA-55E89AB47CA3}"/>
              </a:ext>
            </a:extLst>
          </p:cNvPr>
          <p:cNvSpPr/>
          <p:nvPr/>
        </p:nvSpPr>
        <p:spPr>
          <a:xfrm>
            <a:off x="5549463" y="4375012"/>
            <a:ext cx="63351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DenseNet-121</a:t>
            </a:r>
            <a:r>
              <a:rPr lang="ru-RU" sz="1400" dirty="0"/>
              <a:t> показывает наилучшие результаты по большинству метрик (</a:t>
            </a:r>
            <a:r>
              <a:rPr lang="ru-RU" sz="1400" dirty="0" err="1"/>
              <a:t>test</a:t>
            </a:r>
            <a:r>
              <a:rPr lang="ru-RU" sz="1400" dirty="0"/>
              <a:t> </a:t>
            </a:r>
            <a:r>
              <a:rPr lang="ru-RU" sz="1400" dirty="0" err="1"/>
              <a:t>loss</a:t>
            </a:r>
            <a:r>
              <a:rPr lang="ru-RU" sz="1400" dirty="0"/>
              <a:t>, </a:t>
            </a:r>
            <a:r>
              <a:rPr lang="ru-RU" sz="1400" dirty="0" err="1"/>
              <a:t>accuracy</a:t>
            </a:r>
            <a:r>
              <a:rPr lang="ru-RU" sz="1400" dirty="0"/>
              <a:t>, </a:t>
            </a:r>
            <a:r>
              <a:rPr lang="ru-RU" sz="1400" dirty="0" err="1"/>
              <a:t>recall</a:t>
            </a:r>
            <a:r>
              <a:rPr lang="ru-RU" sz="1400" dirty="0"/>
              <a:t>, F1-score), несмотря на немного большее время обучения.</a:t>
            </a:r>
          </a:p>
          <a:p>
            <a:pPr algn="just"/>
            <a:r>
              <a:rPr lang="en-US" sz="1400" dirty="0"/>
              <a:t>ResNet-101 </a:t>
            </a:r>
            <a:r>
              <a:rPr lang="ru-RU" sz="1400" dirty="0"/>
              <a:t>близок к </a:t>
            </a:r>
            <a:r>
              <a:rPr lang="en-US" sz="1400" dirty="0"/>
              <a:t>DenseNet-121</a:t>
            </a:r>
            <a:r>
              <a:rPr lang="ru-RU" sz="1400" dirty="0"/>
              <a:t> по </a:t>
            </a:r>
            <a:r>
              <a:rPr lang="ru-RU" sz="1400" dirty="0" err="1"/>
              <a:t>precision</a:t>
            </a:r>
            <a:r>
              <a:rPr lang="ru-RU" sz="1400" dirty="0"/>
              <a:t> и </a:t>
            </a:r>
            <a:r>
              <a:rPr lang="ru-RU" sz="1400" dirty="0" err="1"/>
              <a:t>accuracy</a:t>
            </a:r>
            <a:r>
              <a:rPr lang="ru-RU" sz="1400" dirty="0"/>
              <a:t>, но уступает по </a:t>
            </a:r>
            <a:r>
              <a:rPr lang="ru-RU" sz="1400" dirty="0" err="1"/>
              <a:t>recall</a:t>
            </a:r>
            <a:r>
              <a:rPr lang="ru-RU" sz="1400" dirty="0"/>
              <a:t> и F1-score.</a:t>
            </a:r>
          </a:p>
          <a:p>
            <a:pPr algn="just"/>
            <a:r>
              <a:rPr lang="en-US" sz="1400" dirty="0"/>
              <a:t>VGG-13_bn</a:t>
            </a:r>
            <a:r>
              <a:rPr lang="ru-RU" sz="1400" dirty="0"/>
              <a:t> уступает по всем метрикам, кроме времени обучения.</a:t>
            </a:r>
          </a:p>
          <a:p>
            <a:pPr algn="just"/>
            <a:r>
              <a:rPr lang="ru-RU" sz="1400" dirty="0"/>
              <a:t>Если время обучения не является критичным, </a:t>
            </a:r>
            <a:r>
              <a:rPr lang="en-US" sz="1400" dirty="0"/>
              <a:t>DenseNet-121</a:t>
            </a:r>
            <a:r>
              <a:rPr lang="ru-RU" sz="1400" dirty="0"/>
              <a:t> — лучший выбор. Если важно минимизировать время обучения, можно рассмотреть </a:t>
            </a:r>
            <a:r>
              <a:rPr lang="en-US" sz="1400" dirty="0"/>
              <a:t>ResNet-101</a:t>
            </a:r>
            <a:r>
              <a:rPr lang="ru-RU" sz="1400" dirty="0"/>
              <a:t>, так как он близок по качеству к </a:t>
            </a:r>
            <a:r>
              <a:rPr lang="en-US" sz="1400" dirty="0"/>
              <a:t>DenseNet-121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53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658390" y="75386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4880929" y="75386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3FF01-C2C8-440B-9FDF-A6DDBD9E2CCC}"/>
              </a:ext>
            </a:extLst>
          </p:cNvPr>
          <p:cNvSpPr txBox="1"/>
          <p:nvPr/>
        </p:nvSpPr>
        <p:spPr>
          <a:xfrm>
            <a:off x="8882965" y="75386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7F28AEC-2D12-436C-8B0D-5A7E6F08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4" y="1394486"/>
            <a:ext cx="3927690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966B7E-3EE7-4DE8-A287-F3724B6C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53" y="1394486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DE5C79-2C45-4C8F-A481-D7AD4DC1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35" y="1397342"/>
            <a:ext cx="3927691" cy="40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67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4DF6D-EC6E-418F-B24B-30CD6321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3" y="1123201"/>
            <a:ext cx="3793355" cy="2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E17396-87C3-4070-A11C-BF0B5E3E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054" y="3934657"/>
            <a:ext cx="3793354" cy="26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F43B214-BA06-4A01-8613-C70B1AE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3199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A43749F-DE0C-487A-A66D-7AF80FE9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934657"/>
            <a:ext cx="3793357" cy="26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953D8EF-A0F8-4EE2-97E1-FEC81ED7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1123200"/>
            <a:ext cx="3793356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F9299B1-151C-4E3A-8905-FEFDEA5A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21" y="3934657"/>
            <a:ext cx="3793355" cy="26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C4FDB-3977-4B2A-A52A-BD510F903766}"/>
              </a:ext>
            </a:extLst>
          </p:cNvPr>
          <p:cNvSpPr txBox="1"/>
          <p:nvPr/>
        </p:nvSpPr>
        <p:spPr>
          <a:xfrm>
            <a:off x="737218" y="445008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DenseNet-121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0037-895D-4A47-99AC-F0C807C99E29}"/>
              </a:ext>
            </a:extLst>
          </p:cNvPr>
          <p:cNvSpPr txBox="1"/>
          <p:nvPr/>
        </p:nvSpPr>
        <p:spPr>
          <a:xfrm>
            <a:off x="4959757" y="445008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ResNet-101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F9173-28BD-4844-B1BC-BB4DEF6DACD2}"/>
              </a:ext>
            </a:extLst>
          </p:cNvPr>
          <p:cNvSpPr txBox="1"/>
          <p:nvPr/>
        </p:nvSpPr>
        <p:spPr>
          <a:xfrm>
            <a:off x="8961793" y="445008"/>
            <a:ext cx="253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VGG</a:t>
            </a:r>
            <a:r>
              <a:rPr lang="ru-RU" sz="2800" dirty="0"/>
              <a:t>-13</a:t>
            </a:r>
            <a:r>
              <a:rPr lang="en-US" sz="2800" dirty="0"/>
              <a:t>_bn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9740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0AC3DCD-CDE6-4F90-B4CA-9CD75C973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44584"/>
              </p:ext>
            </p:extLst>
          </p:nvPr>
        </p:nvGraphicFramePr>
        <p:xfrm>
          <a:off x="214167" y="4375012"/>
          <a:ext cx="3435550" cy="2346960"/>
        </p:xfrm>
        <a:graphic>
          <a:graphicData uri="http://schemas.openxmlformats.org/drawingml/2006/table">
            <a:tbl>
              <a:tblPr/>
              <a:tblGrid>
                <a:gridCol w="1079141">
                  <a:extLst>
                    <a:ext uri="{9D8B030D-6E8A-4147-A177-3AD203B41FA5}">
                      <a16:colId xmlns:a16="http://schemas.microsoft.com/office/drawing/2014/main" val="1973515364"/>
                    </a:ext>
                  </a:extLst>
                </a:gridCol>
                <a:gridCol w="2356409">
                  <a:extLst>
                    <a:ext uri="{9D8B030D-6E8A-4147-A177-3AD203B41FA5}">
                      <a16:colId xmlns:a16="http://schemas.microsoft.com/office/drawing/2014/main" val="73444386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ru-RU" sz="1600" b="1" dirty="0">
                          <a:effectLst/>
                        </a:rPr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effectLst/>
                        </a:rPr>
                        <a:t>DenseNet-121 (10 </a:t>
                      </a:r>
                      <a:r>
                        <a:rPr lang="ru-RU" sz="1600" b="1" dirty="0">
                          <a:effectLst/>
                        </a:rPr>
                        <a:t>эпох</a:t>
                      </a:r>
                      <a:r>
                        <a:rPr lang="en-US" sz="1600" b="1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465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Test Loss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0.135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620774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Accuracy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9027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Precision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6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410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Recall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237207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F1-score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dirty="0">
                          <a:effectLst/>
                        </a:rPr>
                        <a:t>0.9</a:t>
                      </a:r>
                      <a:r>
                        <a:rPr lang="en-US" sz="1600" dirty="0">
                          <a:effectLst/>
                        </a:rPr>
                        <a:t>5</a:t>
                      </a:r>
                      <a:endParaRPr lang="ru-RU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390025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>
                          <a:effectLst/>
                        </a:rPr>
                        <a:t>Train Time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effectLst/>
                        </a:rPr>
                        <a:t>70.06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79823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813D657-5A33-4EBE-A263-7232D2F2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01180"/>
              </p:ext>
            </p:extLst>
          </p:nvPr>
        </p:nvGraphicFramePr>
        <p:xfrm>
          <a:off x="214167" y="1309508"/>
          <a:ext cx="3648670" cy="2546076"/>
        </p:xfrm>
        <a:graphic>
          <a:graphicData uri="http://schemas.openxmlformats.org/drawingml/2006/table">
            <a:tbl>
              <a:tblPr/>
              <a:tblGrid>
                <a:gridCol w="787228">
                  <a:extLst>
                    <a:ext uri="{9D8B030D-6E8A-4147-A177-3AD203B41FA5}">
                      <a16:colId xmlns:a16="http://schemas.microsoft.com/office/drawing/2014/main" val="1957312979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605631482"/>
                    </a:ext>
                  </a:extLst>
                </a:gridCol>
                <a:gridCol w="796158">
                  <a:extLst>
                    <a:ext uri="{9D8B030D-6E8A-4147-A177-3AD203B41FA5}">
                      <a16:colId xmlns:a16="http://schemas.microsoft.com/office/drawing/2014/main" val="4120783410"/>
                    </a:ext>
                  </a:extLst>
                </a:gridCol>
                <a:gridCol w="1056290">
                  <a:extLst>
                    <a:ext uri="{9D8B030D-6E8A-4147-A177-3AD203B41FA5}">
                      <a16:colId xmlns:a16="http://schemas.microsoft.com/office/drawing/2014/main" val="835087497"/>
                    </a:ext>
                  </a:extLst>
                </a:gridCol>
              </a:tblGrid>
              <a:tr h="300716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DenseNet-121</a:t>
                      </a:r>
                      <a:endParaRPr lang="ru-RU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6439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28266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251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83538"/>
                  </a:ext>
                </a:extLst>
              </a:tr>
              <a:tr h="18025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431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6298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95707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723604"/>
                  </a:ext>
                </a:extLst>
              </a:tr>
              <a:tr h="1841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4269"/>
                  </a:ext>
                </a:extLst>
              </a:tr>
            </a:tbl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69ED88-6A04-4C6D-99F2-A9D01745F45B}"/>
              </a:ext>
            </a:extLst>
          </p:cNvPr>
          <p:cNvSpPr/>
          <p:nvPr/>
        </p:nvSpPr>
        <p:spPr>
          <a:xfrm>
            <a:off x="7974724" y="3994465"/>
            <a:ext cx="34355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precision    recall  f1-score   support</a:t>
            </a:r>
          </a:p>
          <a:p>
            <a:endParaRPr lang="en-US" sz="1200" dirty="0"/>
          </a:p>
          <a:p>
            <a:r>
              <a:rPr lang="en-US" sz="1200" dirty="0"/>
              <a:t>           0       0.96      1.00      0.98      1059</a:t>
            </a:r>
          </a:p>
          <a:p>
            <a:r>
              <a:rPr lang="en-US" sz="1200" dirty="0"/>
              <a:t>           1       0.99      0.94      0.97      1063</a:t>
            </a:r>
          </a:p>
          <a:p>
            <a:r>
              <a:rPr lang="en-US" sz="1200" dirty="0"/>
              <a:t>           2       0.87      0.98      0.92      1160</a:t>
            </a:r>
          </a:p>
          <a:p>
            <a:r>
              <a:rPr lang="en-US" sz="1200" dirty="0"/>
              <a:t>           3       1.00      1.00      1.00      1001</a:t>
            </a:r>
          </a:p>
          <a:p>
            <a:r>
              <a:rPr lang="en-US" sz="1200" dirty="0"/>
              <a:t>           4       0.91      0.92      0.92      1177</a:t>
            </a:r>
          </a:p>
          <a:p>
            <a:r>
              <a:rPr lang="en-US" sz="1200" dirty="0"/>
              <a:t>           5       0.98      0.83      0.89      1002</a:t>
            </a:r>
          </a:p>
          <a:p>
            <a:r>
              <a:rPr lang="en-US" sz="1200" dirty="0"/>
              <a:t>           6       1.00      1.00      1.00      1065</a:t>
            </a:r>
          </a:p>
          <a:p>
            <a:endParaRPr lang="en-US" sz="1200" dirty="0"/>
          </a:p>
          <a:p>
            <a:r>
              <a:rPr lang="en-US" sz="1200" dirty="0"/>
              <a:t>    accuracy                           0.95      7527</a:t>
            </a:r>
          </a:p>
          <a:p>
            <a:r>
              <a:rPr lang="en-US" sz="1200" dirty="0"/>
              <a:t>   macro avg       0.96      0.95      0.95      7527</a:t>
            </a:r>
          </a:p>
          <a:p>
            <a:r>
              <a:rPr lang="en-US" sz="1200" dirty="0"/>
              <a:t>weighted avg       0.96      0.95      0.95      7527</a:t>
            </a:r>
            <a:endParaRPr lang="ru-RU" sz="1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31D974-2A6B-443B-AB06-4AA465BC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87" y="1307248"/>
            <a:ext cx="2102834" cy="217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78FE483F-0753-47D2-A201-368A4E17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1022788"/>
            <a:ext cx="3435975" cy="24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104AF8D3-D39A-4C4A-9465-21D20676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99" y="3916638"/>
            <a:ext cx="3435550" cy="24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94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сегментации</a:t>
            </a: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885831" y="230964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</p:spTree>
    <p:extLst>
      <p:ext uri="{BB962C8B-B14F-4D97-AF65-F5344CB8AC3E}">
        <p14:creationId xmlns:p14="http://schemas.microsoft.com/office/powerpoint/2010/main" val="33001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73574" y="523468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671980" y="2016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Oversampling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transforming and augmenting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9" y="5238756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95" y="5243663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2038812" y="5767653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90" y="3102004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025;p60">
            <a:extLst>
              <a:ext uri="{FF2B5EF4-FFF2-40B4-BE49-F238E27FC236}">
                <a16:creationId xmlns:a16="http://schemas.microsoft.com/office/drawing/2014/main" id="{E6E77FC3-FD86-4637-BC68-292C16AAFF1D}"/>
              </a:ext>
            </a:extLst>
          </p:cNvPr>
          <p:cNvSpPr txBox="1"/>
          <p:nvPr/>
        </p:nvSpPr>
        <p:spPr>
          <a:xfrm>
            <a:off x="6478560" y="199401"/>
            <a:ext cx="4716480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D390B07-7AD2-4CDF-9A6C-A0008E4B2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150576"/>
              </p:ext>
            </p:extLst>
          </p:nvPr>
        </p:nvGraphicFramePr>
        <p:xfrm>
          <a:off x="5383924" y="725214"/>
          <a:ext cx="6495851" cy="5642001"/>
        </p:xfrm>
        <a:graphic>
          <a:graphicData uri="http://schemas.openxmlformats.org/drawingml/2006/table">
            <a:tbl>
              <a:tblPr/>
              <a:tblGrid>
                <a:gridCol w="1544142">
                  <a:extLst>
                    <a:ext uri="{9D8B030D-6E8A-4147-A177-3AD203B41FA5}">
                      <a16:colId xmlns:a16="http://schemas.microsoft.com/office/drawing/2014/main" val="1021971512"/>
                    </a:ext>
                  </a:extLst>
                </a:gridCol>
                <a:gridCol w="2502962">
                  <a:extLst>
                    <a:ext uri="{9D8B030D-6E8A-4147-A177-3AD203B41FA5}">
                      <a16:colId xmlns:a16="http://schemas.microsoft.com/office/drawing/2014/main" val="4198039606"/>
                    </a:ext>
                  </a:extLst>
                </a:gridCol>
                <a:gridCol w="2448747">
                  <a:extLst>
                    <a:ext uri="{9D8B030D-6E8A-4147-A177-3AD203B41FA5}">
                      <a16:colId xmlns:a16="http://schemas.microsoft.com/office/drawing/2014/main" val="1370916561"/>
                    </a:ext>
                  </a:extLst>
                </a:gridCol>
              </a:tblGrid>
              <a:tr h="275896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Характеристика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DeepLabV3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U-Net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10334"/>
                  </a:ext>
                </a:extLst>
              </a:tr>
              <a:tr h="1090447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</a:rPr>
                        <a:t>Схема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0840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 dirty="0">
                          <a:effectLst/>
                        </a:rPr>
                        <a:t>Основная идея</a:t>
                      </a:r>
                      <a:endParaRPr lang="ru-RU" sz="1200" dirty="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Использует атрофированные свертки и ASPP для захвата контекста на разных масштабах.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U-образная архитектура с skip-connections для сохранения деталей.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93642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Receptive Field</a:t>
                      </a:r>
                      <a:endParaRPr lang="en-US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Большой, благодаря атрофированным сверткам.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Ограниченный, зависит от глубины сети.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71145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Точность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Высокая, особенно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</a:rPr>
                        <a:t>Хорошая, но может уступать DeepLabV3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613911"/>
                  </a:ext>
                </a:extLst>
              </a:tr>
              <a:tr h="441440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Скорость обучения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Медленнее из-за сложной архитектуры.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Быстрее, благодаря простой архитектуре.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632910"/>
                  </a:ext>
                </a:extLst>
              </a:tr>
              <a:tr h="252251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Вычислительные затраты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Умеренные.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26445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Применение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сложных задач сегментации с объектами разных размеров.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Подходит для задач с небольшими </a:t>
                      </a:r>
                      <a:r>
                        <a:rPr lang="ru-RU" sz="1200" dirty="0" err="1">
                          <a:effectLst/>
                        </a:rPr>
                        <a:t>датасетами</a:t>
                      </a:r>
                      <a:r>
                        <a:rPr lang="ru-RU" sz="1200" dirty="0">
                          <a:effectLst/>
                        </a:rPr>
                        <a:t> и простыми объектами.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169737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Преимущества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Высокая точность, хорошее качество на сложных данных.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Быстрое обучение, простота, эффективность на небольших </a:t>
                      </a:r>
                      <a:r>
                        <a:rPr lang="ru-RU" sz="1200" dirty="0" err="1">
                          <a:effectLst/>
                        </a:rPr>
                        <a:t>датасетах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132384"/>
                  </a:ext>
                </a:extLst>
              </a:tr>
              <a:tr h="630629">
                <a:tc>
                  <a:txBody>
                    <a:bodyPr/>
                    <a:lstStyle/>
                    <a:p>
                      <a:r>
                        <a:rPr lang="ru-RU" sz="1200" b="1">
                          <a:effectLst/>
                        </a:rPr>
                        <a:t>Недостатки</a:t>
                      </a:r>
                      <a:endParaRPr lang="ru-RU" sz="1200">
                        <a:effectLst/>
                      </a:endParaRP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Высокие вычислительные затраты, долгое обучение.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</a:rPr>
                        <a:t>Меньшая точность на сложных данных, ограниченный </a:t>
                      </a:r>
                      <a:r>
                        <a:rPr lang="ru-RU" sz="1200" dirty="0" err="1">
                          <a:effectLst/>
                        </a:rPr>
                        <a:t>receptive</a:t>
                      </a:r>
                      <a:r>
                        <a:rPr lang="ru-RU" sz="1200" dirty="0">
                          <a:effectLst/>
                        </a:rPr>
                        <a:t> </a:t>
                      </a:r>
                      <a:r>
                        <a:rPr lang="ru-RU" sz="1200" dirty="0" err="1">
                          <a:effectLst/>
                        </a:rPr>
                        <a:t>field</a:t>
                      </a:r>
                      <a:r>
                        <a:rPr lang="ru-RU" sz="1200" dirty="0">
                          <a:effectLst/>
                        </a:rPr>
                        <a:t>.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98269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D8141F-8342-4038-8523-B1FDE5C83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304" y="1221827"/>
            <a:ext cx="2273729" cy="6157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F85463-7344-4268-AA0A-911778C23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829" y="1087949"/>
            <a:ext cx="1327923" cy="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моделей DeepLabV3 и U-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E94D01-681B-4158-8B5D-F7A4A1739A02}"/>
              </a:ext>
            </a:extLst>
          </p:cNvPr>
          <p:cNvSpPr/>
          <p:nvPr/>
        </p:nvSpPr>
        <p:spPr>
          <a:xfrm>
            <a:off x="102476" y="1114666"/>
            <a:ext cx="6096000" cy="446276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DeepLabV3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Dilated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Convolutions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Используются для увеличения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(области восприятия) без потери разрешения карты признаков.</a:t>
            </a:r>
          </a:p>
          <a:p>
            <a:pPr lvl="1" algn="just"/>
            <a:r>
              <a:rPr lang="ru-RU" sz="1200" dirty="0">
                <a:solidFill>
                  <a:srgbClr val="404040"/>
                </a:solidFill>
                <a:latin typeface="Inter"/>
              </a:rPr>
              <a:t>Это позволяет модели учитывать контекст на разных масштабах.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Atrous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Spatial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Pyramid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Pooling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 (ASPP):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ASPP применяет атрофированные свертки с разными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rates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(шагами) для захвата контекста на нескольких масштабах.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Это помогает модели лучше сегментировать объекты разных размеров.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Обычно используется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предобученная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CNN (например,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ResNet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,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Xception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или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MobileNet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 в качестве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для извлечения признаков.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Backbone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отвечает за начальное извлечение признаков из изображения.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  <a:endParaRPr lang="ru-RU" sz="1200" dirty="0">
              <a:solidFill>
                <a:srgbClr val="404040"/>
              </a:solidFill>
              <a:latin typeface="Inter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сегментации, где каждый пиксель классифицируется как принадлежащий определенному классу.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Высокая точность благодаря использованию ASPP и атрофированных сверток.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Хорошо справляется с объектами разных размеров и сложными границами.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Высокие вычислительные затраты.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Дольше обучается по сравнению с более простыми архитектурами.</a:t>
            </a:r>
            <a:endParaRPr lang="ru-RU" sz="1200" b="0" i="0" dirty="0">
              <a:solidFill>
                <a:srgbClr val="404040"/>
              </a:solidFill>
              <a:effectLst/>
              <a:latin typeface="Inter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31F236-D5F4-4413-8AA9-FFE19EA75DE8}"/>
              </a:ext>
            </a:extLst>
          </p:cNvPr>
          <p:cNvSpPr/>
          <p:nvPr/>
        </p:nvSpPr>
        <p:spPr>
          <a:xfrm>
            <a:off x="6354106" y="1114666"/>
            <a:ext cx="5837894" cy="42780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sz="2000" b="1" dirty="0" err="1">
                <a:solidFill>
                  <a:srgbClr val="404040"/>
                </a:solidFill>
                <a:latin typeface="Inter"/>
              </a:rPr>
              <a:t>Net</a:t>
            </a:r>
            <a:endParaRPr lang="en-US" sz="2000" b="1" dirty="0">
              <a:solidFill>
                <a:srgbClr val="404040"/>
              </a:solidFill>
              <a:latin typeface="Inter"/>
            </a:endParaRPr>
          </a:p>
          <a:p>
            <a:pPr algn="ctr"/>
            <a:endParaRPr lang="ru-RU" sz="1200" b="1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U-образная архитектура: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Состоит из двух частей: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(кодировщик)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декодировщик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уменьшает пространственное разрешение, извлекая признаки.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восстанавливает разрешение, комбинируя признаки из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с помощью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Прямые соединения между соответствующими слоями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encoder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decoder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Помогают сохранить детали изображения, которые могут быть потеряны при уменьшении разрешения.</a:t>
            </a:r>
          </a:p>
          <a:p>
            <a:pPr algn="just"/>
            <a:r>
              <a:rPr lang="ru-RU" sz="1200" b="1" dirty="0" err="1">
                <a:solidFill>
                  <a:srgbClr val="404040"/>
                </a:solidFill>
                <a:latin typeface="Inter"/>
              </a:rPr>
              <a:t>Output</a:t>
            </a:r>
            <a:r>
              <a:rPr lang="ru-RU" sz="1200" b="1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На выходе модели получается карта сегментации с тем же разрешением, что и у входного изображения.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Преимущества: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Простая и эффективная архитектура.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Быстрое обучение и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инференс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Хорошо работает на небольших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датасетах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благодаря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algn="just"/>
            <a:r>
              <a:rPr lang="ru-RU" sz="1200" b="1" dirty="0">
                <a:solidFill>
                  <a:srgbClr val="404040"/>
                </a:solidFill>
                <a:latin typeface="Inter"/>
              </a:rPr>
              <a:t>Недостатки: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Может уступать в точности более сложным моделям, таким как DeepLabV3, особенно на сложных данных.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404040"/>
                </a:solidFill>
                <a:latin typeface="Inter"/>
              </a:rPr>
              <a:t>      Ограниченный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receptive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200" dirty="0" err="1">
                <a:solidFill>
                  <a:srgbClr val="404040"/>
                </a:solidFill>
                <a:latin typeface="Inter"/>
              </a:rPr>
              <a:t>field</a:t>
            </a:r>
            <a:r>
              <a:rPr lang="ru-RU" sz="1200" dirty="0">
                <a:solidFill>
                  <a:srgbClr val="404040"/>
                </a:solidFill>
                <a:latin typeface="Inter"/>
              </a:rPr>
              <a:t> по сравнению с DeepLabV3.</a:t>
            </a:r>
          </a:p>
        </p:txBody>
      </p:sp>
    </p:spTree>
    <p:extLst>
      <p:ext uri="{BB962C8B-B14F-4D97-AF65-F5344CB8AC3E}">
        <p14:creationId xmlns:p14="http://schemas.microsoft.com/office/powerpoint/2010/main" val="75241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Обучение, валидация и тестирование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D5D218-6634-4379-81A5-D3C6D81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465567"/>
              </p:ext>
            </p:extLst>
          </p:nvPr>
        </p:nvGraphicFramePr>
        <p:xfrm>
          <a:off x="257542" y="1022746"/>
          <a:ext cx="11763665" cy="5598770"/>
        </p:xfrm>
        <a:graphic>
          <a:graphicData uri="http://schemas.openxmlformats.org/drawingml/2006/table">
            <a:tbl>
              <a:tblPr/>
              <a:tblGrid>
                <a:gridCol w="3403885">
                  <a:extLst>
                    <a:ext uri="{9D8B030D-6E8A-4147-A177-3AD203B41FA5}">
                      <a16:colId xmlns:a16="http://schemas.microsoft.com/office/drawing/2014/main" val="127145379"/>
                    </a:ext>
                  </a:extLst>
                </a:gridCol>
                <a:gridCol w="8359780">
                  <a:extLst>
                    <a:ext uri="{9D8B030D-6E8A-4147-A177-3AD203B41FA5}">
                      <a16:colId xmlns:a16="http://schemas.microsoft.com/office/drawing/2014/main" val="961159335"/>
                    </a:ext>
                  </a:extLst>
                </a:gridCol>
              </a:tblGrid>
              <a:tr h="376769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Параметр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effectLst/>
                        </a:rPr>
                        <a:t>Значение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936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батча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03832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Transforming and augmenting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Resize(256, 256), Normalize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4358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Количество эпох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 на этапе выбора лучшей модели</a:t>
                      </a:r>
                    </a:p>
                    <a:p>
                      <a:pPr algn="ctr"/>
                      <a:r>
                        <a:rPr lang="ru-RU" sz="1400" dirty="0">
                          <a:effectLst/>
                        </a:rPr>
                        <a:t>10 на финальном этапе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836825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Функция потерь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BCEWithLogitsLoss, IoU (Intersection over Union), 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74994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Оптимизатор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0163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8447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Weight Decay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0.00001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86688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обучающего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</a:rPr>
                        <a:t>80% от половины набора данных при выборе </a:t>
                      </a:r>
                      <a:r>
                        <a:rPr lang="en-US" sz="1400" dirty="0">
                          <a:effectLst/>
                        </a:rPr>
                        <a:t>CNN</a:t>
                      </a:r>
                      <a:endParaRPr lang="ru-RU" sz="1400" dirty="0">
                        <a:effectLst/>
                      </a:endParaRPr>
                    </a:p>
                    <a:p>
                      <a:pPr algn="ctr"/>
                      <a:r>
                        <a:rPr lang="en-US" sz="1400" dirty="0">
                          <a:effectLst/>
                        </a:rPr>
                        <a:t>100</a:t>
                      </a:r>
                      <a:r>
                        <a:rPr lang="ru-RU" sz="1400" dirty="0">
                          <a:effectLst/>
                        </a:rPr>
                        <a:t>% от общего набора данных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ru-RU" sz="1400" dirty="0">
                          <a:effectLst/>
                        </a:rPr>
                        <a:t>при финальном обучении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97386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</a:t>
                      </a:r>
                      <a:r>
                        <a:rPr lang="ru-RU" sz="1400" b="1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валидационного</a:t>
                      </a: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224840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Размер тестового набора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15% от половины набора данных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090848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Метрики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Train Loss, Train IoU Accuracy, Train Dice Accuracy, Val Loss, Val IoU Accuracy, Val Dice Accuracy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294281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Логирование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Запись метрик в </a:t>
                      </a:r>
                      <a:r>
                        <a:rPr lang="en-US" sz="1400" dirty="0">
                          <a:effectLst/>
                        </a:rPr>
                        <a:t>CSV </a:t>
                      </a:r>
                      <a:r>
                        <a:rPr lang="ru-RU" sz="1400" dirty="0">
                          <a:effectLst/>
                        </a:rPr>
                        <a:t>файл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53923"/>
                  </a:ext>
                </a:extLst>
              </a:tr>
              <a:tr h="3767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Визуализация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Наложение оригинальной маски и предсказанной маски на исходное изображение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57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294868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Сравнение метрик и выбор наилучшей CNN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70A3FB-6DA4-4FEF-A266-059ED5B8B8CB}"/>
              </a:ext>
            </a:extLst>
          </p:cNvPr>
          <p:cNvSpPr/>
          <p:nvPr/>
        </p:nvSpPr>
        <p:spPr>
          <a:xfrm>
            <a:off x="1136186" y="904151"/>
            <a:ext cx="329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/>
                <a:ea typeface="+mn-ea"/>
                <a:cs typeface="+mn-cs"/>
              </a:rPr>
              <a:t>Сравнение метрик по классам: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6A87171-A05B-4302-A6B3-E68D854B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47663"/>
              </p:ext>
            </p:extLst>
          </p:nvPr>
        </p:nvGraphicFramePr>
        <p:xfrm>
          <a:off x="1187021" y="1273483"/>
          <a:ext cx="8898302" cy="1249680"/>
        </p:xfrm>
        <a:graphic>
          <a:graphicData uri="http://schemas.openxmlformats.org/drawingml/2006/table">
            <a:tbl>
              <a:tblPr/>
              <a:tblGrid>
                <a:gridCol w="1403555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637857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  <a:gridCol w="2144111">
                  <a:extLst>
                    <a:ext uri="{9D8B030D-6E8A-4147-A177-3AD203B41FA5}">
                      <a16:colId xmlns:a16="http://schemas.microsoft.com/office/drawing/2014/main" val="3096514407"/>
                    </a:ext>
                  </a:extLst>
                </a:gridCol>
                <a:gridCol w="2459420">
                  <a:extLst>
                    <a:ext uri="{9D8B030D-6E8A-4147-A177-3AD203B41FA5}">
                      <a16:colId xmlns:a16="http://schemas.microsoft.com/office/drawing/2014/main" val="3142292623"/>
                    </a:ext>
                  </a:extLst>
                </a:gridCol>
                <a:gridCol w="1253359">
                  <a:extLst>
                    <a:ext uri="{9D8B030D-6E8A-4147-A177-3AD203B41FA5}">
                      <a16:colId xmlns:a16="http://schemas.microsoft.com/office/drawing/2014/main" val="370187605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DeepLabV3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43.61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0.791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0.882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2276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31.75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0.152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0.892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0.942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F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781A3-3FAE-448A-8E0D-7B6A10E8AD83}"/>
              </a:ext>
            </a:extLst>
          </p:cNvPr>
          <p:cNvSpPr/>
          <p:nvPr/>
        </p:nvSpPr>
        <p:spPr>
          <a:xfrm>
            <a:off x="3722250" y="2639756"/>
            <a:ext cx="382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404040"/>
                </a:solidFill>
                <a:latin typeface="Inter"/>
              </a:rPr>
              <a:t>Подробный анализ метрик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BEE575E-C2DC-45C1-BDDA-D8DD4C7FE384}"/>
              </a:ext>
            </a:extLst>
          </p:cNvPr>
          <p:cNvSpPr/>
          <p:nvPr/>
        </p:nvSpPr>
        <p:spPr>
          <a:xfrm>
            <a:off x="127458" y="3101421"/>
            <a:ext cx="5566544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Test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Loss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показывает значительно меньшую потерю (0.100 против 0.175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указывает на то,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минимизацией ошибки на тестовых данных.</a:t>
            </a:r>
          </a:p>
          <a:p>
            <a:pPr>
              <a:buFont typeface="+mj-lt"/>
              <a:buAutoNum type="arabicPeriod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(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Intersection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over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Union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)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демонстрирует более высокий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(0.892 против 0.791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измеряет степень пересечения между предсказанными и истинными масками. Более высокое значение указывает на лучшее качество сегментации.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E256D-00CB-4F03-B4AB-3B50EE7110A2}"/>
              </a:ext>
            </a:extLst>
          </p:cNvPr>
          <p:cNvSpPr/>
          <p:nvPr/>
        </p:nvSpPr>
        <p:spPr>
          <a:xfrm>
            <a:off x="5968542" y="3106098"/>
            <a:ext cx="6096000" cy="36933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также превосходит DeepLabV3 по Dice (0.942 против 0.882).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Dice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Coefficient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похож на 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IoU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, но более чувствителен к перекрытию между масками. Высокое значение Dice подтверждает, что U-</a:t>
            </a:r>
            <a:r>
              <a:rPr lang="ru-RU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 лучше справляется с задачей.</a:t>
            </a:r>
          </a:p>
          <a:p>
            <a:pPr lvl="1"/>
            <a:endParaRPr lang="ru-RU" dirty="0">
              <a:solidFill>
                <a:srgbClr val="404040"/>
              </a:solidFill>
              <a:latin typeface="Inter"/>
            </a:endParaRPr>
          </a:p>
          <a:p>
            <a:pPr>
              <a:buFont typeface="+mj-lt"/>
              <a:buAutoNum type="arabicPeriod" startAt="3"/>
            </a:pPr>
            <a:r>
              <a:rPr lang="ru-RU" b="1" dirty="0" err="1">
                <a:solidFill>
                  <a:srgbClr val="404040"/>
                </a:solidFill>
                <a:latin typeface="Inter"/>
              </a:rPr>
              <a:t>Train</a:t>
            </a:r>
            <a:r>
              <a:rPr lang="ru-RU" b="1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Time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b="1" dirty="0">
                <a:solidFill>
                  <a:srgbClr val="404040"/>
                </a:solidFill>
                <a:latin typeface="Inter"/>
              </a:rPr>
              <a:t>U-</a:t>
            </a:r>
            <a:r>
              <a:rPr lang="ru-RU" b="1" dirty="0" err="1">
                <a:solidFill>
                  <a:srgbClr val="404040"/>
                </a:solidFill>
                <a:latin typeface="Inter"/>
              </a:rPr>
              <a:t>Net</a:t>
            </a:r>
            <a:r>
              <a:rPr lang="ru-RU" dirty="0">
                <a:solidFill>
                  <a:srgbClr val="404040"/>
                </a:solidFill>
                <a:latin typeface="Inter"/>
              </a:rPr>
              <a:t> обучается быстрее (31.75 мин против 43.61 мин у DeepLabV3).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dirty="0">
                <a:solidFill>
                  <a:srgbClr val="404040"/>
                </a:solidFill>
                <a:latin typeface="Inter"/>
              </a:rPr>
              <a:t>Это может быть важно, если время обучения является критичным фактором.</a:t>
            </a:r>
          </a:p>
        </p:txBody>
      </p:sp>
    </p:spTree>
    <p:extLst>
      <p:ext uri="{BB962C8B-B14F-4D97-AF65-F5344CB8AC3E}">
        <p14:creationId xmlns:p14="http://schemas.microsoft.com/office/powerpoint/2010/main" val="6099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368000" y="1641559"/>
            <a:ext cx="6669500" cy="3264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Немного о проблеме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367896" y="2301600"/>
            <a:ext cx="6669605" cy="3336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Знакомство с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датасетом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367996" y="2961600"/>
            <a:ext cx="6669505" cy="336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</a:t>
              </a:r>
              <a:r>
                <a:rPr lang="ru-RU" sz="1600" kern="0" dirty="0" err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мультиклассовой</a:t>
              </a: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классификации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367996" y="3623959"/>
            <a:ext cx="6669505" cy="3264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Решение задачи сегментации</a:t>
              </a: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367996" y="4281559"/>
            <a:ext cx="6669505" cy="3264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Реализация готового решения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367996" y="4944000"/>
            <a:ext cx="6669505" cy="324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Заключение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200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367929" y="5606317"/>
            <a:ext cx="6669571" cy="3264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r>
                <a:rPr lang="ru-RU" sz="16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Полезные ссылки </a:t>
              </a:r>
              <a:endParaRPr sz="16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algn="ctr" defTabSz="609630">
                <a:buClr>
                  <a:srgbClr val="000000"/>
                </a:buClr>
                <a:buSzPts val="1100"/>
              </a:pPr>
              <a:r>
                <a:rPr lang="ru" sz="1067" b="1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sz="933" b="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367900" y="326400"/>
            <a:ext cx="9528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 </a:t>
            </a:r>
            <a:r>
              <a:rPr lang="ru-RU" sz="3734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доклада</a:t>
            </a:r>
            <a:endParaRPr sz="3734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317815" y="50060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8228885" y="105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000000"/>
                </a:solidFill>
              </a:rPr>
              <a:t>U-Net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242EC79-27A8-4D6B-951B-D0B6E514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665192"/>
            <a:ext cx="3949263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2A59840-6D4E-4591-B271-56E1DF1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3606792"/>
            <a:ext cx="3949262" cy="27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068CE00-E624-4316-A83C-EEC36914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0" y="671234"/>
            <a:ext cx="3949247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427EC476-6BA3-4476-A836-2203E0E5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31" y="3606792"/>
            <a:ext cx="3949246" cy="275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0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D2FE2-1EF0-4316-9C22-EB66F9F29502}"/>
              </a:ext>
            </a:extLst>
          </p:cNvPr>
          <p:cNvSpPr txBox="1"/>
          <p:nvPr/>
        </p:nvSpPr>
        <p:spPr>
          <a:xfrm>
            <a:off x="1625226" y="176184"/>
            <a:ext cx="276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DeepLabV3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F823-7990-4886-91D1-A09EE98902A5}"/>
              </a:ext>
            </a:extLst>
          </p:cNvPr>
          <p:cNvSpPr txBox="1"/>
          <p:nvPr/>
        </p:nvSpPr>
        <p:spPr>
          <a:xfrm>
            <a:off x="7969673" y="239117"/>
            <a:ext cx="243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U-Net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85280B9-520F-4BE9-9D18-F275C203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8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5633500-C7FF-4297-85FC-E37E364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" y="843454"/>
            <a:ext cx="5898933" cy="5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82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14167" y="388222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Дообучение</a:t>
            </a: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 выбранной CNN и оценка метрик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4258B59-9AF3-4BC4-84CE-149FF60D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77" y="1281207"/>
            <a:ext cx="4969695" cy="47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6F04D33D-9953-472B-B1FC-DFBF01C5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6" y="128701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D5A7DD89-80F7-468D-AAF3-EDF3A047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55" y="3728061"/>
            <a:ext cx="3343367" cy="23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39571DC-6F11-4D25-84A1-D6AF2C9D6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73989"/>
              </p:ext>
            </p:extLst>
          </p:nvPr>
        </p:nvGraphicFramePr>
        <p:xfrm>
          <a:off x="39002" y="2454350"/>
          <a:ext cx="3634600" cy="2164080"/>
        </p:xfrm>
        <a:graphic>
          <a:graphicData uri="http://schemas.openxmlformats.org/drawingml/2006/table">
            <a:tbl>
              <a:tblPr/>
              <a:tblGrid>
                <a:gridCol w="2341828">
                  <a:extLst>
                    <a:ext uri="{9D8B030D-6E8A-4147-A177-3AD203B41FA5}">
                      <a16:colId xmlns:a16="http://schemas.microsoft.com/office/drawing/2014/main" val="380767384"/>
                    </a:ext>
                  </a:extLst>
                </a:gridCol>
                <a:gridCol w="1292772">
                  <a:extLst>
                    <a:ext uri="{9D8B030D-6E8A-4147-A177-3AD203B41FA5}">
                      <a16:colId xmlns:a16="http://schemas.microsoft.com/office/drawing/2014/main" val="4108646261"/>
                    </a:ext>
                  </a:extLst>
                </a:gridCol>
              </a:tblGrid>
              <a:tr h="22311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Модель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U-Net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7142"/>
                  </a:ext>
                </a:extLst>
              </a:tr>
              <a:tr h="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Время на 5 эпох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933" b="0" i="0" u="none" strike="noStrike" cap="none">
                          <a:solidFill>
                            <a:schemeClr val="tx1"/>
                          </a:solidFill>
                          <a:latin typeface="Calibri" panose="020F0502020204030204"/>
                          <a:sym typeface="Arial"/>
                        </a:defRPr>
                      </a:lvl9pPr>
                    </a:lstStyle>
                    <a:p>
                      <a:pPr algn="ctr"/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77.58 мин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74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BCEWithLogitsLoss</a:t>
                      </a:r>
                      <a:r>
                        <a:rPr lang="ru-RU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45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IoU </a:t>
                      </a:r>
                      <a:endParaRPr lang="ru-RU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(Intersection over Union)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0.952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6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/>
                          <a:ea typeface="+mn-ea"/>
                          <a:cs typeface="+mn-cs"/>
                          <a:sym typeface="Arial"/>
                        </a:rPr>
                        <a:t>0.975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586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8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A32B4-BFA7-47A5-85F8-35AD9EB28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3702"/>
          <a:stretch/>
        </p:blipFill>
        <p:spPr>
          <a:xfrm>
            <a:off x="3016469" y="3429000"/>
            <a:ext cx="9175531" cy="344381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7D2D0D-9AFD-418A-8AB2-A46539747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" t="28628" r="2171" b="22752"/>
          <a:stretch/>
        </p:blipFill>
        <p:spPr>
          <a:xfrm>
            <a:off x="3090041" y="0"/>
            <a:ext cx="9175531" cy="4610934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9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Реализация готового решения</a:t>
            </a: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14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73F7C72-47E7-4561-8501-EABD0086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2762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ru-RU" alt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0D1523-F849-4729-912C-43D0147D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5683" cy="38073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BC860-27A1-437E-89EE-A14F8212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2" y="7"/>
            <a:ext cx="4048916" cy="38073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D9BD380-DE10-4669-A3FF-6EEAAFE93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40" y="0"/>
            <a:ext cx="4003560" cy="543909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3DD285-69F7-4FAF-8BC0-2359CD9EE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314"/>
            <a:ext cx="3243886" cy="29735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A1C117D-A729-46E4-960B-13FEF416A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2" y="3884438"/>
            <a:ext cx="3148184" cy="297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8032530" y="1324302"/>
            <a:ext cx="4159469" cy="41880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4" name="Google Shape;1024;p60"/>
          <p:cNvSpPr/>
          <p:nvPr/>
        </p:nvSpPr>
        <p:spPr>
          <a:xfrm>
            <a:off x="10428888" y="5762297"/>
            <a:ext cx="1104189" cy="1039523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000000"/>
              </a:buClr>
            </a:pPr>
            <a:r>
              <a:rPr lang="ru" sz="4000" b="1" kern="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5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60"/>
          <p:cNvSpPr txBox="1"/>
          <p:nvPr/>
        </p:nvSpPr>
        <p:spPr>
          <a:xfrm>
            <a:off x="241776" y="310634"/>
            <a:ext cx="9528000" cy="84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64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Немного о проблеме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D08BC5-90F8-45F2-9BAE-44BD685C5D4F}"/>
              </a:ext>
            </a:extLst>
          </p:cNvPr>
          <p:cNvSpPr/>
          <p:nvPr/>
        </p:nvSpPr>
        <p:spPr>
          <a:xfrm>
            <a:off x="155065" y="1229710"/>
            <a:ext cx="78774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Рак кожи — один из самых распространенных видов рака в мире. Ежегодно диагностируется более 5 миллионов новых случаев.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Ранняя диагностика кожных новообразований критически важна для успешного лечения. Однако визуальная диагностика требует высокой квалификации врачей и часто сопровождается ошибками.</a:t>
            </a:r>
          </a:p>
          <a:p>
            <a:pPr algn="just"/>
            <a:r>
              <a:rPr lang="ru-RU" sz="2000" dirty="0">
                <a:solidFill>
                  <a:srgbClr val="404040"/>
                </a:solidFill>
                <a:latin typeface="Inter"/>
              </a:rPr>
              <a:t>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диагностики.</a:t>
            </a:r>
            <a:endParaRPr lang="en-US" sz="2000" dirty="0">
              <a:solidFill>
                <a:srgbClr val="404040"/>
              </a:solidFill>
              <a:latin typeface="Inter"/>
            </a:endParaRPr>
          </a:p>
          <a:p>
            <a:pPr algn="just"/>
            <a:endParaRPr lang="ru-RU" sz="20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2000" b="1" dirty="0">
                <a:solidFill>
                  <a:srgbClr val="404040"/>
                </a:solidFill>
                <a:latin typeface="Inter"/>
              </a:rPr>
              <a:t>Актуальность: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Рост заболеваемости раком кожи требует внедрения новых технологий для раннего выявления.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Методы машинного обучения, особенно </a:t>
            </a:r>
            <a:r>
              <a:rPr lang="ru-RU" sz="2000" dirty="0" err="1">
                <a:solidFill>
                  <a:srgbClr val="404040"/>
                </a:solidFill>
                <a:latin typeface="Inter"/>
              </a:rPr>
              <a:t>сверточные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 нейронные сети (CNN), уже доказали свою эффективность в задачах классификации изображений.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5501FC-B102-4864-B1FD-9267A5DA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6" y="1400874"/>
            <a:ext cx="4088523" cy="4030347"/>
          </a:xfrm>
          <a:prstGeom prst="flowChartSummingJunction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98541B-EB3A-47CE-A75E-54D554B5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97" y="0"/>
            <a:ext cx="10524702" cy="3436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B7AA0B-0BAC-45BC-BB91-097771ABF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t="2101" r="795" b="2631"/>
          <a:stretch/>
        </p:blipFill>
        <p:spPr>
          <a:xfrm>
            <a:off x="1084501" y="3436405"/>
            <a:ext cx="11107499" cy="3421595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5705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Знакомство </a:t>
            </a:r>
            <a:endParaRPr lang="en-US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ru-RU" sz="48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датасетом</a:t>
            </a:r>
            <a:endParaRPr lang="ru-RU"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48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8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1193500" y="4630109"/>
            <a:ext cx="3145201" cy="3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HAM10000 Lesion Segmentations</a:t>
            </a:r>
            <a:endParaRPr sz="1400" kern="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575;p97">
            <a:extLst>
              <a:ext uri="{FF2B5EF4-FFF2-40B4-BE49-F238E27FC236}">
                <a16:creationId xmlns:a16="http://schemas.microsoft.com/office/drawing/2014/main" id="{6587B09D-32E7-44F2-A7BE-EC309C207A46}"/>
              </a:ext>
            </a:extLst>
          </p:cNvPr>
          <p:cNvSpPr txBox="1"/>
          <p:nvPr/>
        </p:nvSpPr>
        <p:spPr>
          <a:xfrm>
            <a:off x="1252752" y="1401674"/>
            <a:ext cx="3145201" cy="3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000" rIns="60950" bIns="60950" anchor="t" anchorCtr="0">
            <a:noAutofit/>
          </a:bodyPr>
          <a:lstStyle/>
          <a:p>
            <a:pPr defTabSz="609630">
              <a:buClr>
                <a:srgbClr val="000000"/>
              </a:buClr>
            </a:pPr>
            <a:r>
              <a:rPr lang="en-US" sz="1400" kern="0" dirty="0">
                <a:latin typeface="Proxima Nova"/>
                <a:ea typeface="Proxima Nova"/>
                <a:cs typeface="Proxima Nova"/>
                <a:sym typeface="Proxima Nova"/>
              </a:rPr>
              <a:t>Skin Cancer MNIST: HAM10000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0"/>
          <p:cNvSpPr/>
          <p:nvPr/>
        </p:nvSpPr>
        <p:spPr>
          <a:xfrm>
            <a:off x="10484067" y="5770180"/>
            <a:ext cx="1072057" cy="961696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kumimoji="0" sz="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F76CAD-76C8-4FEB-976F-18CCE1FF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1715"/>
            <a:ext cx="8040414" cy="641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2696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Общая информация: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Название: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 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Размер: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10,015 изображений кожных новообразований +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segmentation masks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Классы: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7 типов кожных заболеваний: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akiec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Actinic keratoses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актинический кератоз и плоскоклеточный рак).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bcc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Basal cell carcinoma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базальноклеточная карцинома).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bkl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Benign keratosis-like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доброкачественные кератозы).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df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Dermatofibroma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дерматофиброма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mel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Melanoma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меланома).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nv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Melanocytic nevi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меланоцитарный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невус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vasc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 —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Vascular lesions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 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сосудистые поражения).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Характеристики изображений: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Разрешение: 450x600 пикселей.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Формат: JPEG(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Skin Cancer MNIST: HAM10000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) и 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PNG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(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HAM10000 Lesion Segmentations</a:t>
            </a:r>
            <a:r>
              <a:rPr lang="ru-RU" altLang="ru-RU" sz="1600" dirty="0">
                <a:solidFill>
                  <a:srgbClr val="404040"/>
                </a:solidFill>
                <a:latin typeface="Inter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Источник: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изображения, собранные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 медицинских учреждениях (</a:t>
            </a:r>
            <a:r>
              <a:rPr lang="en-US" altLang="ru-RU" sz="1600" dirty="0"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6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Преимущества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Большой объем данных (10,015 изображений).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Разнообразие классов (7 типов заболеваний).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Высокое качество изображений 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дерматоскопические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 снимки).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6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Проблемы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датасета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Дисбаланс классов</a:t>
            </a:r>
            <a:r>
              <a:rPr lang="en-US" altLang="ru-RU" sz="1600" dirty="0">
                <a:solidFill>
                  <a:srgbClr val="404040"/>
                </a:solidFill>
                <a:latin typeface="Inter"/>
              </a:rPr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/>
              </a:rPr>
              <a:t>Необходимость предобработки данных (нормализация, аугментация).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82B07A4B-B6A0-4061-8453-6798DAF51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8387"/>
              </p:ext>
            </p:extLst>
          </p:nvPr>
        </p:nvGraphicFramePr>
        <p:xfrm>
          <a:off x="7969469" y="724704"/>
          <a:ext cx="3925615" cy="15379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4504">
                  <a:extLst>
                    <a:ext uri="{9D8B030D-6E8A-4147-A177-3AD203B41FA5}">
                      <a16:colId xmlns:a16="http://schemas.microsoft.com/office/drawing/2014/main" val="3420290778"/>
                    </a:ext>
                  </a:extLst>
                </a:gridCol>
                <a:gridCol w="2503421">
                  <a:extLst>
                    <a:ext uri="{9D8B030D-6E8A-4147-A177-3AD203B41FA5}">
                      <a16:colId xmlns:a16="http://schemas.microsoft.com/office/drawing/2014/main" val="496290890"/>
                    </a:ext>
                  </a:extLst>
                </a:gridCol>
                <a:gridCol w="827690">
                  <a:extLst>
                    <a:ext uri="{9D8B030D-6E8A-4147-A177-3AD203B41FA5}">
                      <a16:colId xmlns:a16="http://schemas.microsoft.com/office/drawing/2014/main" val="8156794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nv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Melanocytic nevi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6705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9508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mel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Melanoma        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1113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91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bkl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Benign keratosis-like lesions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555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bcc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Basal cell carcinoma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659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akiec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Actinic keratoses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6405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 err="1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vasc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Vascular lesions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777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cap="none" dirty="0">
                          <a:solidFill>
                            <a:srgbClr val="000000"/>
                          </a:solidFill>
                          <a:effectLst/>
                          <a:sym typeface="Arial"/>
                        </a:rPr>
                        <a:t>df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Dermatofibroma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01475"/>
                  </a:ext>
                </a:extLst>
              </a:tr>
            </a:tbl>
          </a:graphicData>
        </a:graphic>
      </p:graphicFrame>
      <p:pic>
        <p:nvPicPr>
          <p:cNvPr id="1027" name="Picture 3">
            <a:extLst>
              <a:ext uri="{FF2B5EF4-FFF2-40B4-BE49-F238E27FC236}">
                <a16:creationId xmlns:a16="http://schemas.microsoft.com/office/drawing/2014/main" id="{20C188D3-BB66-4C15-9A84-09F588B2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69" y="2510732"/>
            <a:ext cx="3925614" cy="295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4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2774A4-8987-45AD-850D-266055D7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4" y="344144"/>
            <a:ext cx="6852746" cy="3854670"/>
          </a:xfrm>
          <a:prstGeom prst="rect">
            <a:avLst/>
          </a:prstGeom>
        </p:spPr>
      </p:pic>
      <p:sp>
        <p:nvSpPr>
          <p:cNvPr id="1568" name="Google Shape;1568;p97"/>
          <p:cNvSpPr/>
          <p:nvPr/>
        </p:nvSpPr>
        <p:spPr>
          <a:xfrm>
            <a:off x="-2748000" y="-512500"/>
            <a:ext cx="7883000" cy="7883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defTabSz="609630">
              <a:buClr>
                <a:srgbClr val="000000"/>
              </a:buClr>
            </a:pPr>
            <a:endParaRPr sz="9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9" name="Google Shape;1569;p97"/>
          <p:cNvSpPr txBox="1"/>
          <p:nvPr/>
        </p:nvSpPr>
        <p:spPr>
          <a:xfrm>
            <a:off x="518907" y="1122805"/>
            <a:ext cx="4619296" cy="4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Решение задачи </a:t>
            </a:r>
            <a:r>
              <a:rPr lang="ru-RU" sz="3600" b="1" kern="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мультиклассовой</a:t>
            </a: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классификации</a:t>
            </a:r>
          </a:p>
          <a:p>
            <a:pPr defTabSz="609630">
              <a:lnSpc>
                <a:spcPct val="80000"/>
              </a:lnSpc>
              <a:buClr>
                <a:srgbClr val="323233"/>
              </a:buClr>
              <a:buSzPts val="8600"/>
            </a:pPr>
            <a:r>
              <a:rPr lang="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1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1651734" y="6250314"/>
            <a:ext cx="344717" cy="353773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D9D479-1FFA-47A4-B9DD-6832B1697A75}"/>
              </a:ext>
            </a:extLst>
          </p:cNvPr>
          <p:cNvSpPr/>
          <p:nvPr/>
        </p:nvSpPr>
        <p:spPr>
          <a:xfrm>
            <a:off x="5780707" y="4051739"/>
            <a:ext cx="56624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Основные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этапы: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Подготовка данных;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Выбор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Обучение, валидация и тестирование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sz="2000" dirty="0">
                <a:solidFill>
                  <a:srgbClr val="404040"/>
                </a:solidFill>
                <a:latin typeface="Inter"/>
              </a:rPr>
              <a:t>Сравнение метрик и выбор наилучшей </a:t>
            </a:r>
            <a:r>
              <a:rPr lang="en-US" sz="2000" dirty="0">
                <a:solidFill>
                  <a:srgbClr val="404040"/>
                </a:solidFill>
                <a:latin typeface="Inter"/>
              </a:rPr>
              <a:t>CNN</a:t>
            </a:r>
            <a:r>
              <a:rPr lang="ru-RU" sz="2000" dirty="0">
                <a:solidFill>
                  <a:srgbClr val="404040"/>
                </a:solidFill>
                <a:latin typeface="Inter"/>
              </a:rPr>
              <a:t>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Дообучение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выбранной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CNN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и оценка метрик.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489E5B4-6B5A-4C94-9AFD-CE296FD133C4}"/>
              </a:ext>
            </a:extLst>
          </p:cNvPr>
          <p:cNvSpPr/>
          <p:nvPr/>
        </p:nvSpPr>
        <p:spPr>
          <a:xfrm>
            <a:off x="7283668" y="472966"/>
            <a:ext cx="2656491" cy="233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650" name="Picture 2" descr="Question-square free interface icon">
            <a:extLst>
              <a:ext uri="{FF2B5EF4-FFF2-40B4-BE49-F238E27FC236}">
                <a16:creationId xmlns:a16="http://schemas.microsoft.com/office/drawing/2014/main" id="{40C8B41E-960B-46DA-94F3-6148EEA6E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84" y="662151"/>
            <a:ext cx="1954925" cy="19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1237D7CF-0968-475E-9CC9-56C13FDD0734}"/>
              </a:ext>
            </a:extLst>
          </p:cNvPr>
          <p:cNvSpPr/>
          <p:nvPr/>
        </p:nvSpPr>
        <p:spPr>
          <a:xfrm>
            <a:off x="7415904" y="3594538"/>
            <a:ext cx="2106468" cy="228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8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Подготовка данных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858252-8302-468D-852D-81CD395BC114}"/>
              </a:ext>
            </a:extLst>
          </p:cNvPr>
          <p:cNvSpPr/>
          <p:nvPr/>
        </p:nvSpPr>
        <p:spPr>
          <a:xfrm>
            <a:off x="8404967" y="1992482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Oversampling</a:t>
            </a:r>
            <a:endParaRPr lang="ru-RU" dirty="0"/>
          </a:p>
          <a:p>
            <a:pPr algn="ctr"/>
            <a:r>
              <a:rPr lang="ru-RU" dirty="0"/>
              <a:t>+</a:t>
            </a:r>
          </a:p>
          <a:p>
            <a:pPr algn="ctr"/>
            <a:r>
              <a:rPr lang="en-US" dirty="0"/>
              <a:t>transforming and augmenting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C923E7-1E97-4D04-8452-511F08456666}"/>
              </a:ext>
            </a:extLst>
          </p:cNvPr>
          <p:cNvSpPr/>
          <p:nvPr/>
        </p:nvSpPr>
        <p:spPr>
          <a:xfrm>
            <a:off x="3742022" y="890071"/>
            <a:ext cx="4707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Способы балансировки данных</a:t>
            </a:r>
            <a:endParaRPr lang="en-US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3B9EB5-DF01-470A-8F59-F97CBFEA24E7}"/>
              </a:ext>
            </a:extLst>
          </p:cNvPr>
          <p:cNvSpPr/>
          <p:nvPr/>
        </p:nvSpPr>
        <p:spPr>
          <a:xfrm>
            <a:off x="17949" y="1900149"/>
            <a:ext cx="2934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взвешивание классов (</a:t>
            </a:r>
            <a:r>
              <a:rPr lang="en-US" dirty="0"/>
              <a:t>class weighting)</a:t>
            </a:r>
            <a:endParaRPr lang="ru-RU" dirty="0"/>
          </a:p>
          <a:p>
            <a:pPr algn="ctr"/>
            <a:r>
              <a:rPr lang="ru-RU" dirty="0"/>
              <a:t>(с помощью функции)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2FC500-5FEA-4955-BBC6-6266FFCDF5F3}"/>
              </a:ext>
            </a:extLst>
          </p:cNvPr>
          <p:cNvSpPr/>
          <p:nvPr/>
        </p:nvSpPr>
        <p:spPr>
          <a:xfrm>
            <a:off x="3986049" y="1900149"/>
            <a:ext cx="3628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вычисления весов для сэмплера и последующей балансировке </a:t>
            </a:r>
            <a:r>
              <a:rPr lang="ru-RU" dirty="0" err="1"/>
              <a:t>батчей</a:t>
            </a:r>
            <a:endParaRPr lang="ru-RU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WeightedRandomSampler</a:t>
            </a:r>
            <a:r>
              <a:rPr lang="ru-RU" dirty="0"/>
              <a:t>)</a:t>
            </a:r>
          </a:p>
        </p:txBody>
      </p:sp>
      <p:pic>
        <p:nvPicPr>
          <p:cNvPr id="10244" name="Picture 4" descr="Hand free interface icon">
            <a:extLst>
              <a:ext uri="{FF2B5EF4-FFF2-40B4-BE49-F238E27FC236}">
                <a16:creationId xmlns:a16="http://schemas.microsoft.com/office/drawing/2014/main" id="{6EB5F9C8-9E45-4DD3-A7AB-6354D052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5" y="2970064"/>
            <a:ext cx="1727664" cy="172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and free interface icon">
            <a:extLst>
              <a:ext uri="{FF2B5EF4-FFF2-40B4-BE49-F238E27FC236}">
                <a16:creationId xmlns:a16="http://schemas.microsoft.com/office/drawing/2014/main" id="{E2FCE272-E178-48CF-9C5E-DE1E7E26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65" y="2970064"/>
            <a:ext cx="1727664" cy="17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974;p107">
            <a:extLst>
              <a:ext uri="{FF2B5EF4-FFF2-40B4-BE49-F238E27FC236}">
                <a16:creationId xmlns:a16="http://schemas.microsoft.com/office/drawing/2014/main" id="{313D78BF-E193-4705-9B80-0E3D8E69D091}"/>
              </a:ext>
            </a:extLst>
          </p:cNvPr>
          <p:cNvSpPr/>
          <p:nvPr/>
        </p:nvSpPr>
        <p:spPr>
          <a:xfrm rot="3254671">
            <a:off x="3047321" y="1137165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74;p107">
            <a:extLst>
              <a:ext uri="{FF2B5EF4-FFF2-40B4-BE49-F238E27FC236}">
                <a16:creationId xmlns:a16="http://schemas.microsoft.com/office/drawing/2014/main" id="{4FD6FEB7-D4EE-4CF3-B393-E27DB15CBF22}"/>
              </a:ext>
            </a:extLst>
          </p:cNvPr>
          <p:cNvSpPr/>
          <p:nvPr/>
        </p:nvSpPr>
        <p:spPr>
          <a:xfrm>
            <a:off x="5746232" y="1351736"/>
            <a:ext cx="377375" cy="57758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974;p107">
            <a:extLst>
              <a:ext uri="{FF2B5EF4-FFF2-40B4-BE49-F238E27FC236}">
                <a16:creationId xmlns:a16="http://schemas.microsoft.com/office/drawing/2014/main" id="{51CF267B-E6FA-4F27-8A26-97CCC83DC9A7}"/>
              </a:ext>
            </a:extLst>
          </p:cNvPr>
          <p:cNvSpPr/>
          <p:nvPr/>
        </p:nvSpPr>
        <p:spPr>
          <a:xfrm rot="18963606">
            <a:off x="8589242" y="1181320"/>
            <a:ext cx="377375" cy="9775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D64E178-8026-44ED-B2B6-2C3D4615FB38}"/>
              </a:ext>
            </a:extLst>
          </p:cNvPr>
          <p:cNvSpPr/>
          <p:nvPr/>
        </p:nvSpPr>
        <p:spPr>
          <a:xfrm>
            <a:off x="24675" y="5284480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4723CBC-C205-4C8B-8E05-97A758DA6DF0}"/>
              </a:ext>
            </a:extLst>
          </p:cNvPr>
          <p:cNvSpPr/>
          <p:nvPr/>
        </p:nvSpPr>
        <p:spPr>
          <a:xfrm>
            <a:off x="4278743" y="5284479"/>
            <a:ext cx="2934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низкие метрики на обучении</a:t>
            </a: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38C00A53-2BEF-4769-8896-6ED15BDDA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76" y="5215108"/>
            <a:ext cx="189110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E47813D-2DD2-4822-84D5-46918203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782" y="5220015"/>
            <a:ext cx="1908616" cy="142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996;p107">
            <a:extLst>
              <a:ext uri="{FF2B5EF4-FFF2-40B4-BE49-F238E27FC236}">
                <a16:creationId xmlns:a16="http://schemas.microsoft.com/office/drawing/2014/main" id="{37A9C60A-FA5C-4652-8275-D71DCCEF8853}"/>
              </a:ext>
            </a:extLst>
          </p:cNvPr>
          <p:cNvSpPr/>
          <p:nvPr/>
        </p:nvSpPr>
        <p:spPr>
          <a:xfrm rot="16200000">
            <a:off x="9771799" y="5744005"/>
            <a:ext cx="405665" cy="3803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8" name="Picture 8" descr="Social network free interface icon">
            <a:extLst>
              <a:ext uri="{FF2B5EF4-FFF2-40B4-BE49-F238E27FC236}">
                <a16:creationId xmlns:a16="http://schemas.microsoft.com/office/drawing/2014/main" id="{5CD046BC-9543-4CC8-AD52-5AC57CCD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77" y="3078356"/>
            <a:ext cx="1727665" cy="17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6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/>
        </p:nvSpPr>
        <p:spPr>
          <a:xfrm>
            <a:off x="241775" y="310634"/>
            <a:ext cx="11763665" cy="49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defTabSz="60963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ru-RU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Выбор </a:t>
            </a:r>
            <a:r>
              <a:rPr lang="en-US" sz="3600" b="1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endParaRPr kumimoji="0" lang="ru-RU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CCD4E375-A7C2-4232-B37C-83F2BE135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19750"/>
              </p:ext>
            </p:extLst>
          </p:nvPr>
        </p:nvGraphicFramePr>
        <p:xfrm>
          <a:off x="60471" y="969525"/>
          <a:ext cx="12039564" cy="5691408"/>
        </p:xfrm>
        <a:graphic>
          <a:graphicData uri="http://schemas.openxmlformats.org/drawingml/2006/table">
            <a:tbl>
              <a:tblPr/>
              <a:tblGrid>
                <a:gridCol w="2763237">
                  <a:extLst>
                    <a:ext uri="{9D8B030D-6E8A-4147-A177-3AD203B41FA5}">
                      <a16:colId xmlns:a16="http://schemas.microsoft.com/office/drawing/2014/main" val="3746155964"/>
                    </a:ext>
                  </a:extLst>
                </a:gridCol>
                <a:gridCol w="3158406">
                  <a:extLst>
                    <a:ext uri="{9D8B030D-6E8A-4147-A177-3AD203B41FA5}">
                      <a16:colId xmlns:a16="http://schemas.microsoft.com/office/drawing/2014/main" val="593127845"/>
                    </a:ext>
                  </a:extLst>
                </a:gridCol>
                <a:gridCol w="3158407">
                  <a:extLst>
                    <a:ext uri="{9D8B030D-6E8A-4147-A177-3AD203B41FA5}">
                      <a16:colId xmlns:a16="http://schemas.microsoft.com/office/drawing/2014/main" val="160405050"/>
                    </a:ext>
                  </a:extLst>
                </a:gridCol>
                <a:gridCol w="2959514">
                  <a:extLst>
                    <a:ext uri="{9D8B030D-6E8A-4147-A177-3AD203B41FA5}">
                      <a16:colId xmlns:a16="http://schemas.microsoft.com/office/drawing/2014/main" val="2971845357"/>
                    </a:ext>
                  </a:extLst>
                </a:gridCol>
              </a:tblGrid>
              <a:tr h="311006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>
                          <a:effectLst/>
                        </a:rPr>
                        <a:t>Характеристика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DenseNet-121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ResNet-101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VGG-13_bn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68246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 dirty="0">
                          <a:effectLst/>
                        </a:rPr>
                        <a:t>Год публикации</a:t>
                      </a:r>
                      <a:endParaRPr lang="ru-RU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1250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Основная идея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Плотные соединения (</a:t>
                      </a:r>
                      <a:r>
                        <a:rPr lang="en-US" sz="1400" dirty="0">
                          <a:effectLst/>
                        </a:rPr>
                        <a:t>Dense Blocks)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Остаточные блоки (</a:t>
                      </a:r>
                      <a:r>
                        <a:rPr lang="en-US" sz="1400" dirty="0">
                          <a:effectLst/>
                        </a:rPr>
                        <a:t>skip-connections)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Простая последовательность слоев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11708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Глубина (количество слоев)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13 (10 </a:t>
                      </a:r>
                      <a:r>
                        <a:rPr lang="ru-RU" sz="1400" dirty="0" err="1">
                          <a:effectLst/>
                        </a:rPr>
                        <a:t>сверточных</a:t>
                      </a:r>
                      <a:r>
                        <a:rPr lang="ru-RU" sz="1400" dirty="0">
                          <a:effectLst/>
                        </a:rPr>
                        <a:t> + 3 </a:t>
                      </a:r>
                      <a:r>
                        <a:rPr lang="ru-RU" sz="1400" dirty="0" err="1">
                          <a:effectLst/>
                        </a:rPr>
                        <a:t>полносвязных</a:t>
                      </a:r>
                      <a:r>
                        <a:rPr lang="ru-RU" sz="1400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25037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en-US" sz="1400" b="1">
                          <a:effectLst/>
                        </a:rPr>
                        <a:t>Batch Normalization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плотных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(внутри остаточных блоков)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Да (после каждого </a:t>
                      </a:r>
                      <a:r>
                        <a:rPr lang="ru-RU" sz="1400" dirty="0" err="1">
                          <a:effectLst/>
                        </a:rPr>
                        <a:t>сверточного</a:t>
                      </a:r>
                      <a:r>
                        <a:rPr lang="ru-RU" sz="1400" dirty="0">
                          <a:effectLst/>
                        </a:rPr>
                        <a:t> слоя)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02353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Количество параметров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~8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~44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~133 миллионов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3635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Требования к памяти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(из-за плотных соединений)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Умеренные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31091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Скорость обучения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плотным соединениям)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Быстрее (благодаря остаточным блокам)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Медленнее (из-за большого числа параметров)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83013"/>
                  </a:ext>
                </a:extLst>
              </a:tr>
              <a:tr h="311006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Точность на </a:t>
                      </a:r>
                      <a:r>
                        <a:rPr lang="en-US" sz="1400" b="1">
                          <a:effectLst/>
                        </a:rPr>
                        <a:t>ImageNet</a:t>
                      </a:r>
                      <a:endParaRPr lang="en-US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~75%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~77%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~70% (Top-1 Accuracy)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947734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Применение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Классификация,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Классификация, обнаружение объектов, сегментация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Классификация изображений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11646"/>
                  </a:ext>
                </a:extLst>
              </a:tr>
              <a:tr h="746414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Преимущества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Эффективное использование параметров, устойчивость к переобучению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Глубокая архитектура, устойчивость к затуханию градиентов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Простота архитектуры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954316"/>
                  </a:ext>
                </a:extLst>
              </a:tr>
              <a:tr h="528710">
                <a:tc>
                  <a:txBody>
                    <a:bodyPr/>
                    <a:lstStyle/>
                    <a:p>
                      <a:r>
                        <a:rPr lang="ru-RU" sz="1400" b="1">
                          <a:effectLst/>
                        </a:rPr>
                        <a:t>Недостатки</a:t>
                      </a:r>
                      <a:endParaRPr lang="ru-RU" sz="1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>
                          <a:effectLst/>
                        </a:rPr>
                        <a:t>Высокие требования к памяти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Высокие требования к вычислительным ресурсам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effectLst/>
                        </a:rPr>
                        <a:t>Большое количество параметров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74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0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93C845F-5064-4F10-A31E-F06DD5ED1164}"/>
              </a:ext>
            </a:extLst>
          </p:cNvPr>
          <p:cNvSpPr/>
          <p:nvPr/>
        </p:nvSpPr>
        <p:spPr>
          <a:xfrm>
            <a:off x="0" y="499263"/>
            <a:ext cx="677917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1.DenseNet-121: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плотные соединения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Dense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), где каждый слой соединен со всеми последующими слоями.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Эффективное использование параметров.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переобучению.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 сегментации.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памяти из-за плотных соединений.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2. VGG-13_bn: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Простая последовательность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сверточных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слоев с добавлением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Batch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Normalization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Простота архитектуры.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Хорошо работает на задачах классификации изображений.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Большое количество параметров (133 миллиона).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Требует значительных вычислительных ресурсов.</a:t>
            </a:r>
          </a:p>
          <a:p>
            <a:pPr lvl="2" algn="just"/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algn="just"/>
            <a:r>
              <a:rPr lang="ru-RU" sz="1400" b="1" dirty="0">
                <a:solidFill>
                  <a:srgbClr val="404040"/>
                </a:solidFill>
                <a:latin typeface="Inter"/>
              </a:rPr>
              <a:t>3. ResNet-101: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Основная идея: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 Использует остаточные блоки (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Residual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Blocks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) с </a:t>
            </a:r>
            <a:r>
              <a:rPr lang="ru-RU" sz="1400" dirty="0" err="1">
                <a:solidFill>
                  <a:srgbClr val="404040"/>
                </a:solidFill>
                <a:latin typeface="Inter"/>
              </a:rPr>
              <a:t>skip-connections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 для обучения глубоких сетей.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Преимущества:</a:t>
            </a:r>
            <a:endParaRPr lang="ru-RU" sz="1400" dirty="0">
              <a:solidFill>
                <a:srgbClr val="404040"/>
              </a:solidFill>
              <a:latin typeface="Inter"/>
            </a:endParaRP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Глубокая архитектура (101 слой) с высокой точностью.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Устойчивость к затуханию градиентов.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ru-RU" sz="1400" b="1" dirty="0">
                <a:solidFill>
                  <a:srgbClr val="404040"/>
                </a:solidFill>
                <a:latin typeface="Inter"/>
              </a:rPr>
              <a:t>Недостатки</a:t>
            </a:r>
            <a:r>
              <a:rPr lang="ru-RU" sz="1400" dirty="0">
                <a:solidFill>
                  <a:srgbClr val="404040"/>
                </a:solidFill>
                <a:latin typeface="Inter"/>
              </a:rPr>
              <a:t>:</a:t>
            </a:r>
          </a:p>
          <a:p>
            <a:pPr marL="1200150" lvl="2" indent="-285750" algn="just">
              <a:buFont typeface="Courier New" panose="02070309020205020404" pitchFamily="49" charset="0"/>
              <a:buChar char="o"/>
            </a:pPr>
            <a:r>
              <a:rPr lang="ru-RU" sz="1400" dirty="0">
                <a:solidFill>
                  <a:srgbClr val="404040"/>
                </a:solidFill>
                <a:latin typeface="Inter"/>
              </a:rPr>
              <a:t>Высокие требования к вычислительным ресурсам.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4823F1-EBD1-4880-87AD-AE28FE257D35}"/>
              </a:ext>
            </a:extLst>
          </p:cNvPr>
          <p:cNvSpPr/>
          <p:nvPr/>
        </p:nvSpPr>
        <p:spPr>
          <a:xfrm>
            <a:off x="3853976" y="58986"/>
            <a:ext cx="448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404040"/>
                </a:solidFill>
                <a:latin typeface="Inter"/>
              </a:rPr>
              <a:t>Подробное описание каждой архитектуры</a:t>
            </a:r>
            <a:endParaRPr lang="ru-RU" b="1" i="0" dirty="0">
              <a:solidFill>
                <a:srgbClr val="404040"/>
              </a:solidFill>
              <a:effectLst/>
              <a:latin typeface="Inter"/>
            </a:endParaRPr>
          </a:p>
        </p:txBody>
      </p:sp>
      <p:pic>
        <p:nvPicPr>
          <p:cNvPr id="4098" name="Picture 2" descr="The architecture of the ResNet‐101 model | Download Scientific Diagram">
            <a:extLst>
              <a:ext uri="{FF2B5EF4-FFF2-40B4-BE49-F238E27FC236}">
                <a16:creationId xmlns:a16="http://schemas.microsoft.com/office/drawing/2014/main" id="{8C6E90F4-9063-41C2-8A0D-DAF64132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831" y="4823614"/>
            <a:ext cx="4298225" cy="15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GGNet - 11/13/16/19">
            <a:extLst>
              <a:ext uri="{FF2B5EF4-FFF2-40B4-BE49-F238E27FC236}">
                <a16:creationId xmlns:a16="http://schemas.microsoft.com/office/drawing/2014/main" id="{8C7FAED3-CC45-44C5-BD71-8111EA38E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6" b="37135"/>
          <a:stretch/>
        </p:blipFill>
        <p:spPr bwMode="auto">
          <a:xfrm>
            <a:off x="6887584" y="3287109"/>
            <a:ext cx="5149351" cy="7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9BF4C9-D501-4627-BD1C-ABD70E4D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258" y="998806"/>
            <a:ext cx="5147677" cy="15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203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2134</Words>
  <Application>Microsoft Office PowerPoint</Application>
  <PresentationFormat>Широкоэкранный</PresentationFormat>
  <Paragraphs>568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 New</vt:lpstr>
      <vt:lpstr>Gill Sans</vt:lpstr>
      <vt:lpstr>Inter</vt:lpstr>
      <vt:lpstr>Proxima Nova</vt:lpstr>
      <vt:lpstr>Proxima Nova Semibold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Литау</dc:creator>
  <cp:lastModifiedBy>Игорь Литау</cp:lastModifiedBy>
  <cp:revision>48</cp:revision>
  <dcterms:created xsi:type="dcterms:W3CDTF">2025-02-24T19:27:47Z</dcterms:created>
  <dcterms:modified xsi:type="dcterms:W3CDTF">2025-04-01T17:21:55Z</dcterms:modified>
</cp:coreProperties>
</file>